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0" r:id="rId2"/>
    <p:sldId id="259" r:id="rId3"/>
    <p:sldId id="261" r:id="rId4"/>
    <p:sldId id="262" r:id="rId5"/>
    <p:sldId id="256" r:id="rId6"/>
    <p:sldId id="257" r:id="rId7"/>
    <p:sldId id="258" r:id="rId8"/>
    <p:sldId id="263" r:id="rId9"/>
    <p:sldId id="264" r:id="rId10"/>
    <p:sldId id="265" r:id="rId11"/>
    <p:sldId id="266" r:id="rId12"/>
    <p:sldId id="267" r:id="rId13"/>
    <p:sldId id="268" r:id="rId14"/>
    <p:sldId id="269" r:id="rId15"/>
    <p:sldId id="270" r:id="rId16"/>
    <p:sldId id="272" r:id="rId17"/>
    <p:sldId id="273" r:id="rId18"/>
    <p:sldId id="274" r:id="rId19"/>
    <p:sldId id="275" r:id="rId20"/>
    <p:sldId id="276" r:id="rId21"/>
    <p:sldId id="277" r:id="rId22"/>
    <p:sldId id="271" r:id="rId23"/>
    <p:sldId id="283" r:id="rId24"/>
    <p:sldId id="287" r:id="rId25"/>
    <p:sldId id="285" r:id="rId26"/>
    <p:sldId id="286" r:id="rId27"/>
    <p:sldId id="278" r:id="rId28"/>
    <p:sldId id="279" r:id="rId29"/>
    <p:sldId id="280" r:id="rId30"/>
    <p:sldId id="281" r:id="rId31"/>
    <p:sldId id="284" r:id="rId32"/>
    <p:sldId id="282" r:id="rId33"/>
    <p:sldId id="288" r:id="rId34"/>
    <p:sldId id="289" r:id="rId35"/>
    <p:sldId id="290" r:id="rId36"/>
    <p:sldId id="291" r:id="rId37"/>
    <p:sldId id="292" r:id="rId38"/>
    <p:sldId id="293" r:id="rId39"/>
    <p:sldId id="294" r:id="rId40"/>
    <p:sldId id="296" r:id="rId41"/>
    <p:sldId id="295" r:id="rId42"/>
    <p:sldId id="298" r:id="rId43"/>
    <p:sldId id="297" r:id="rId44"/>
    <p:sldId id="299" r:id="rId45"/>
    <p:sldId id="300" r:id="rId46"/>
    <p:sldId id="304" r:id="rId47"/>
    <p:sldId id="301" r:id="rId48"/>
    <p:sldId id="302" r:id="rId4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AEDBD"/>
    <a:srgbClr val="EA3323"/>
    <a:srgbClr val="43C955"/>
    <a:srgbClr val="C5E0B4"/>
    <a:srgbClr val="D49D76"/>
    <a:srgbClr val="FFC000"/>
    <a:srgbClr val="47D45A"/>
    <a:srgbClr val="A9D18F"/>
    <a:srgbClr val="89AFAA"/>
    <a:srgbClr val="C5D0B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889" autoAdjust="0"/>
    <p:restoredTop sz="95184" autoAdjust="0"/>
  </p:normalViewPr>
  <p:slideViewPr>
    <p:cSldViewPr snapToGrid="0">
      <p:cViewPr varScale="1">
        <p:scale>
          <a:sx n="83" d="100"/>
          <a:sy n="83" d="100"/>
        </p:scale>
        <p:origin x="672"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0F4372-4F4B-02DA-E889-C70DADA34AD6}"/>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2EA5471-69F5-190A-127B-DD6E76EC156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BE5049F-F57A-0F4D-513A-E72AE5123A01}"/>
              </a:ext>
            </a:extLst>
          </p:cNvPr>
          <p:cNvSpPr>
            <a:spLocks noGrp="1"/>
          </p:cNvSpPr>
          <p:nvPr>
            <p:ph type="dt" sz="half" idx="10"/>
          </p:nvPr>
        </p:nvSpPr>
        <p:spPr/>
        <p:txBody>
          <a:bodyPr/>
          <a:lstStyle/>
          <a:p>
            <a:fld id="{C02EF1C3-B344-44E0-B86B-307C57D8E6F4}" type="datetimeFigureOut">
              <a:rPr lang="zh-CN" altLang="en-US" smtClean="0"/>
              <a:t>2025/11/19</a:t>
            </a:fld>
            <a:endParaRPr lang="zh-CN" altLang="en-US"/>
          </a:p>
        </p:txBody>
      </p:sp>
      <p:sp>
        <p:nvSpPr>
          <p:cNvPr id="5" name="页脚占位符 4">
            <a:extLst>
              <a:ext uri="{FF2B5EF4-FFF2-40B4-BE49-F238E27FC236}">
                <a16:creationId xmlns:a16="http://schemas.microsoft.com/office/drawing/2014/main" id="{50F5B341-CD67-4EB8-7B01-EBA2C1D592A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DEFE940-D407-D7B8-8E21-10EECE1D452D}"/>
              </a:ext>
            </a:extLst>
          </p:cNvPr>
          <p:cNvSpPr>
            <a:spLocks noGrp="1"/>
          </p:cNvSpPr>
          <p:nvPr>
            <p:ph type="sldNum" sz="quarter" idx="12"/>
          </p:nvPr>
        </p:nvSpPr>
        <p:spPr/>
        <p:txBody>
          <a:bodyPr/>
          <a:lstStyle/>
          <a:p>
            <a:fld id="{51E4B060-358D-43E1-A909-2D2A186EA886}" type="slidenum">
              <a:rPr lang="zh-CN" altLang="en-US" smtClean="0"/>
              <a:t>‹#›</a:t>
            </a:fld>
            <a:endParaRPr lang="zh-CN" altLang="en-US"/>
          </a:p>
        </p:txBody>
      </p:sp>
    </p:spTree>
    <p:extLst>
      <p:ext uri="{BB962C8B-B14F-4D97-AF65-F5344CB8AC3E}">
        <p14:creationId xmlns:p14="http://schemas.microsoft.com/office/powerpoint/2010/main" val="34079744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2B73CB-1EA1-F7FA-ECFE-C2DAA75FFEE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4CDE7FF-CEF1-ADC5-2127-34927D67D0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FE43745-C86C-B3C4-749C-0F773148EA96}"/>
              </a:ext>
            </a:extLst>
          </p:cNvPr>
          <p:cNvSpPr>
            <a:spLocks noGrp="1"/>
          </p:cNvSpPr>
          <p:nvPr>
            <p:ph type="dt" sz="half" idx="10"/>
          </p:nvPr>
        </p:nvSpPr>
        <p:spPr/>
        <p:txBody>
          <a:bodyPr/>
          <a:lstStyle/>
          <a:p>
            <a:fld id="{C02EF1C3-B344-44E0-B86B-307C57D8E6F4}" type="datetimeFigureOut">
              <a:rPr lang="zh-CN" altLang="en-US" smtClean="0"/>
              <a:t>2025/11/19</a:t>
            </a:fld>
            <a:endParaRPr lang="zh-CN" altLang="en-US"/>
          </a:p>
        </p:txBody>
      </p:sp>
      <p:sp>
        <p:nvSpPr>
          <p:cNvPr id="5" name="页脚占位符 4">
            <a:extLst>
              <a:ext uri="{FF2B5EF4-FFF2-40B4-BE49-F238E27FC236}">
                <a16:creationId xmlns:a16="http://schemas.microsoft.com/office/drawing/2014/main" id="{2C61F0D9-4D1C-A805-4445-6F8E84F9615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69B7ED80-6350-23ED-8124-E31E6D30D1A9}"/>
              </a:ext>
            </a:extLst>
          </p:cNvPr>
          <p:cNvSpPr>
            <a:spLocks noGrp="1"/>
          </p:cNvSpPr>
          <p:nvPr>
            <p:ph type="sldNum" sz="quarter" idx="12"/>
          </p:nvPr>
        </p:nvSpPr>
        <p:spPr/>
        <p:txBody>
          <a:bodyPr/>
          <a:lstStyle/>
          <a:p>
            <a:fld id="{51E4B060-358D-43E1-A909-2D2A186EA886}" type="slidenum">
              <a:rPr lang="zh-CN" altLang="en-US" smtClean="0"/>
              <a:t>‹#›</a:t>
            </a:fld>
            <a:endParaRPr lang="zh-CN" altLang="en-US"/>
          </a:p>
        </p:txBody>
      </p:sp>
    </p:spTree>
    <p:extLst>
      <p:ext uri="{BB962C8B-B14F-4D97-AF65-F5344CB8AC3E}">
        <p14:creationId xmlns:p14="http://schemas.microsoft.com/office/powerpoint/2010/main" val="15395855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764C29C-AA91-105F-FE28-6EE8B8E4343A}"/>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DA07652-53F5-CDF7-A1C5-1B749B30D9A7}"/>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D59A0C5-CBD0-F3AF-D245-1B469D481E38}"/>
              </a:ext>
            </a:extLst>
          </p:cNvPr>
          <p:cNvSpPr>
            <a:spLocks noGrp="1"/>
          </p:cNvSpPr>
          <p:nvPr>
            <p:ph type="dt" sz="half" idx="10"/>
          </p:nvPr>
        </p:nvSpPr>
        <p:spPr/>
        <p:txBody>
          <a:bodyPr/>
          <a:lstStyle/>
          <a:p>
            <a:fld id="{C02EF1C3-B344-44E0-B86B-307C57D8E6F4}" type="datetimeFigureOut">
              <a:rPr lang="zh-CN" altLang="en-US" smtClean="0"/>
              <a:t>2025/11/19</a:t>
            </a:fld>
            <a:endParaRPr lang="zh-CN" altLang="en-US"/>
          </a:p>
        </p:txBody>
      </p:sp>
      <p:sp>
        <p:nvSpPr>
          <p:cNvPr id="5" name="页脚占位符 4">
            <a:extLst>
              <a:ext uri="{FF2B5EF4-FFF2-40B4-BE49-F238E27FC236}">
                <a16:creationId xmlns:a16="http://schemas.microsoft.com/office/drawing/2014/main" id="{6E447405-F6EB-D353-2A53-62771DA43E0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430E583-C08E-9CEB-0369-BD4D91187FD4}"/>
              </a:ext>
            </a:extLst>
          </p:cNvPr>
          <p:cNvSpPr>
            <a:spLocks noGrp="1"/>
          </p:cNvSpPr>
          <p:nvPr>
            <p:ph type="sldNum" sz="quarter" idx="12"/>
          </p:nvPr>
        </p:nvSpPr>
        <p:spPr/>
        <p:txBody>
          <a:bodyPr/>
          <a:lstStyle/>
          <a:p>
            <a:fld id="{51E4B060-358D-43E1-A909-2D2A186EA886}" type="slidenum">
              <a:rPr lang="zh-CN" altLang="en-US" smtClean="0"/>
              <a:t>‹#›</a:t>
            </a:fld>
            <a:endParaRPr lang="zh-CN" altLang="en-US"/>
          </a:p>
        </p:txBody>
      </p:sp>
    </p:spTree>
    <p:extLst>
      <p:ext uri="{BB962C8B-B14F-4D97-AF65-F5344CB8AC3E}">
        <p14:creationId xmlns:p14="http://schemas.microsoft.com/office/powerpoint/2010/main" val="41835358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A2348-6F54-8E15-E1F5-351ADCC77B2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B2AD43-0169-4109-FA53-F900160AA42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2212258-EDF4-152F-DA5A-0FBA34BE6F95}"/>
              </a:ext>
            </a:extLst>
          </p:cNvPr>
          <p:cNvSpPr>
            <a:spLocks noGrp="1"/>
          </p:cNvSpPr>
          <p:nvPr>
            <p:ph type="dt" sz="half" idx="10"/>
          </p:nvPr>
        </p:nvSpPr>
        <p:spPr/>
        <p:txBody>
          <a:bodyPr/>
          <a:lstStyle/>
          <a:p>
            <a:fld id="{C02EF1C3-B344-44E0-B86B-307C57D8E6F4}" type="datetimeFigureOut">
              <a:rPr lang="zh-CN" altLang="en-US" smtClean="0"/>
              <a:t>2025/11/19</a:t>
            </a:fld>
            <a:endParaRPr lang="zh-CN" altLang="en-US"/>
          </a:p>
        </p:txBody>
      </p:sp>
      <p:sp>
        <p:nvSpPr>
          <p:cNvPr id="5" name="页脚占位符 4">
            <a:extLst>
              <a:ext uri="{FF2B5EF4-FFF2-40B4-BE49-F238E27FC236}">
                <a16:creationId xmlns:a16="http://schemas.microsoft.com/office/drawing/2014/main" id="{592D8E65-9B9B-7FC6-657A-6F3B20C7A41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9676D02-9F25-6C35-D6FC-658F705FADDD}"/>
              </a:ext>
            </a:extLst>
          </p:cNvPr>
          <p:cNvSpPr>
            <a:spLocks noGrp="1"/>
          </p:cNvSpPr>
          <p:nvPr>
            <p:ph type="sldNum" sz="quarter" idx="12"/>
          </p:nvPr>
        </p:nvSpPr>
        <p:spPr/>
        <p:txBody>
          <a:bodyPr/>
          <a:lstStyle/>
          <a:p>
            <a:fld id="{51E4B060-358D-43E1-A909-2D2A186EA886}" type="slidenum">
              <a:rPr lang="zh-CN" altLang="en-US" smtClean="0"/>
              <a:t>‹#›</a:t>
            </a:fld>
            <a:endParaRPr lang="zh-CN" altLang="en-US"/>
          </a:p>
        </p:txBody>
      </p:sp>
    </p:spTree>
    <p:extLst>
      <p:ext uri="{BB962C8B-B14F-4D97-AF65-F5344CB8AC3E}">
        <p14:creationId xmlns:p14="http://schemas.microsoft.com/office/powerpoint/2010/main" val="40609693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911CF6-62EF-B28A-6FC6-BA3C2C2D4B25}"/>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3FF7356-06BA-BCFA-D454-B7E7B833EA8B}"/>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3C66DC1-8952-12CF-1157-4D4CA29DBFD3}"/>
              </a:ext>
            </a:extLst>
          </p:cNvPr>
          <p:cNvSpPr>
            <a:spLocks noGrp="1"/>
          </p:cNvSpPr>
          <p:nvPr>
            <p:ph type="dt" sz="half" idx="10"/>
          </p:nvPr>
        </p:nvSpPr>
        <p:spPr/>
        <p:txBody>
          <a:bodyPr/>
          <a:lstStyle/>
          <a:p>
            <a:fld id="{C02EF1C3-B344-44E0-B86B-307C57D8E6F4}" type="datetimeFigureOut">
              <a:rPr lang="zh-CN" altLang="en-US" smtClean="0"/>
              <a:t>2025/11/19</a:t>
            </a:fld>
            <a:endParaRPr lang="zh-CN" altLang="en-US"/>
          </a:p>
        </p:txBody>
      </p:sp>
      <p:sp>
        <p:nvSpPr>
          <p:cNvPr id="5" name="页脚占位符 4">
            <a:extLst>
              <a:ext uri="{FF2B5EF4-FFF2-40B4-BE49-F238E27FC236}">
                <a16:creationId xmlns:a16="http://schemas.microsoft.com/office/drawing/2014/main" id="{28DC330D-BB7A-3ACC-64F7-8E5276BC95D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7C1BD23-6192-4D12-1964-BD07E63A2EDA}"/>
              </a:ext>
            </a:extLst>
          </p:cNvPr>
          <p:cNvSpPr>
            <a:spLocks noGrp="1"/>
          </p:cNvSpPr>
          <p:nvPr>
            <p:ph type="sldNum" sz="quarter" idx="12"/>
          </p:nvPr>
        </p:nvSpPr>
        <p:spPr/>
        <p:txBody>
          <a:bodyPr/>
          <a:lstStyle/>
          <a:p>
            <a:fld id="{51E4B060-358D-43E1-A909-2D2A186EA886}" type="slidenum">
              <a:rPr lang="zh-CN" altLang="en-US" smtClean="0"/>
              <a:t>‹#›</a:t>
            </a:fld>
            <a:endParaRPr lang="zh-CN" altLang="en-US"/>
          </a:p>
        </p:txBody>
      </p:sp>
    </p:spTree>
    <p:extLst>
      <p:ext uri="{BB962C8B-B14F-4D97-AF65-F5344CB8AC3E}">
        <p14:creationId xmlns:p14="http://schemas.microsoft.com/office/powerpoint/2010/main" val="27685352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F3CC1F-61AF-557E-825A-90F3D215A3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48E80A2-974D-EE75-EC18-CF05FCA5E6C8}"/>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06CB212-6BBA-B7B0-B15B-FB580C7CA366}"/>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F6B57F3-F668-5F5C-8A9A-1D8C6406177D}"/>
              </a:ext>
            </a:extLst>
          </p:cNvPr>
          <p:cNvSpPr>
            <a:spLocks noGrp="1"/>
          </p:cNvSpPr>
          <p:nvPr>
            <p:ph type="dt" sz="half" idx="10"/>
          </p:nvPr>
        </p:nvSpPr>
        <p:spPr/>
        <p:txBody>
          <a:bodyPr/>
          <a:lstStyle/>
          <a:p>
            <a:fld id="{C02EF1C3-B344-44E0-B86B-307C57D8E6F4}" type="datetimeFigureOut">
              <a:rPr lang="zh-CN" altLang="en-US" smtClean="0"/>
              <a:t>2025/11/19</a:t>
            </a:fld>
            <a:endParaRPr lang="zh-CN" altLang="en-US"/>
          </a:p>
        </p:txBody>
      </p:sp>
      <p:sp>
        <p:nvSpPr>
          <p:cNvPr id="6" name="页脚占位符 5">
            <a:extLst>
              <a:ext uri="{FF2B5EF4-FFF2-40B4-BE49-F238E27FC236}">
                <a16:creationId xmlns:a16="http://schemas.microsoft.com/office/drawing/2014/main" id="{3A8B4F5E-261E-2F53-6754-063CB2FC54E8}"/>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6868EC87-AE51-C341-0A5E-9461FB2B5893}"/>
              </a:ext>
            </a:extLst>
          </p:cNvPr>
          <p:cNvSpPr>
            <a:spLocks noGrp="1"/>
          </p:cNvSpPr>
          <p:nvPr>
            <p:ph type="sldNum" sz="quarter" idx="12"/>
          </p:nvPr>
        </p:nvSpPr>
        <p:spPr/>
        <p:txBody>
          <a:bodyPr/>
          <a:lstStyle/>
          <a:p>
            <a:fld id="{51E4B060-358D-43E1-A909-2D2A186EA886}" type="slidenum">
              <a:rPr lang="zh-CN" altLang="en-US" smtClean="0"/>
              <a:t>‹#›</a:t>
            </a:fld>
            <a:endParaRPr lang="zh-CN" altLang="en-US"/>
          </a:p>
        </p:txBody>
      </p:sp>
    </p:spTree>
    <p:extLst>
      <p:ext uri="{BB962C8B-B14F-4D97-AF65-F5344CB8AC3E}">
        <p14:creationId xmlns:p14="http://schemas.microsoft.com/office/powerpoint/2010/main" val="22941368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E3E858-F404-0B65-3A66-010E9791E358}"/>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32966D5-F1F2-5E13-C6F9-F51D62B23BB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728A644-4ABA-8750-3919-4DD47ACE2471}"/>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38F7FE4-F504-048E-B920-F1C2DC96A57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D33D5CB-D481-9AAA-E53C-5849CD1D41F5}"/>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9368EEB-B5A6-983C-D226-67549E1604E3}"/>
              </a:ext>
            </a:extLst>
          </p:cNvPr>
          <p:cNvSpPr>
            <a:spLocks noGrp="1"/>
          </p:cNvSpPr>
          <p:nvPr>
            <p:ph type="dt" sz="half" idx="10"/>
          </p:nvPr>
        </p:nvSpPr>
        <p:spPr/>
        <p:txBody>
          <a:bodyPr/>
          <a:lstStyle/>
          <a:p>
            <a:fld id="{C02EF1C3-B344-44E0-B86B-307C57D8E6F4}" type="datetimeFigureOut">
              <a:rPr lang="zh-CN" altLang="en-US" smtClean="0"/>
              <a:t>2025/11/19</a:t>
            </a:fld>
            <a:endParaRPr lang="zh-CN" altLang="en-US"/>
          </a:p>
        </p:txBody>
      </p:sp>
      <p:sp>
        <p:nvSpPr>
          <p:cNvPr id="8" name="页脚占位符 7">
            <a:extLst>
              <a:ext uri="{FF2B5EF4-FFF2-40B4-BE49-F238E27FC236}">
                <a16:creationId xmlns:a16="http://schemas.microsoft.com/office/drawing/2014/main" id="{F1A00AFC-160E-DF37-589B-6A6BB0514A60}"/>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1F1F448A-D0CE-3B60-6047-19935BE99EFF}"/>
              </a:ext>
            </a:extLst>
          </p:cNvPr>
          <p:cNvSpPr>
            <a:spLocks noGrp="1"/>
          </p:cNvSpPr>
          <p:nvPr>
            <p:ph type="sldNum" sz="quarter" idx="12"/>
          </p:nvPr>
        </p:nvSpPr>
        <p:spPr/>
        <p:txBody>
          <a:bodyPr/>
          <a:lstStyle/>
          <a:p>
            <a:fld id="{51E4B060-358D-43E1-A909-2D2A186EA886}" type="slidenum">
              <a:rPr lang="zh-CN" altLang="en-US" smtClean="0"/>
              <a:t>‹#›</a:t>
            </a:fld>
            <a:endParaRPr lang="zh-CN" altLang="en-US"/>
          </a:p>
        </p:txBody>
      </p:sp>
    </p:spTree>
    <p:extLst>
      <p:ext uri="{BB962C8B-B14F-4D97-AF65-F5344CB8AC3E}">
        <p14:creationId xmlns:p14="http://schemas.microsoft.com/office/powerpoint/2010/main" val="9445981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B07518-AC00-56E4-1DB1-4FE41F5A527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CB3DEB6-7B03-EE04-77A6-978EAAB74085}"/>
              </a:ext>
            </a:extLst>
          </p:cNvPr>
          <p:cNvSpPr>
            <a:spLocks noGrp="1"/>
          </p:cNvSpPr>
          <p:nvPr>
            <p:ph type="dt" sz="half" idx="10"/>
          </p:nvPr>
        </p:nvSpPr>
        <p:spPr/>
        <p:txBody>
          <a:bodyPr/>
          <a:lstStyle/>
          <a:p>
            <a:fld id="{C02EF1C3-B344-44E0-B86B-307C57D8E6F4}" type="datetimeFigureOut">
              <a:rPr lang="zh-CN" altLang="en-US" smtClean="0"/>
              <a:t>2025/11/19</a:t>
            </a:fld>
            <a:endParaRPr lang="zh-CN" altLang="en-US"/>
          </a:p>
        </p:txBody>
      </p:sp>
      <p:sp>
        <p:nvSpPr>
          <p:cNvPr id="4" name="页脚占位符 3">
            <a:extLst>
              <a:ext uri="{FF2B5EF4-FFF2-40B4-BE49-F238E27FC236}">
                <a16:creationId xmlns:a16="http://schemas.microsoft.com/office/drawing/2014/main" id="{5BEDA1EA-1859-A056-0482-3495A46B5C2B}"/>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2D46E142-1F7B-B6F2-E587-AA828CD4141F}"/>
              </a:ext>
            </a:extLst>
          </p:cNvPr>
          <p:cNvSpPr>
            <a:spLocks noGrp="1"/>
          </p:cNvSpPr>
          <p:nvPr>
            <p:ph type="sldNum" sz="quarter" idx="12"/>
          </p:nvPr>
        </p:nvSpPr>
        <p:spPr/>
        <p:txBody>
          <a:bodyPr/>
          <a:lstStyle/>
          <a:p>
            <a:fld id="{51E4B060-358D-43E1-A909-2D2A186EA886}" type="slidenum">
              <a:rPr lang="zh-CN" altLang="en-US" smtClean="0"/>
              <a:t>‹#›</a:t>
            </a:fld>
            <a:endParaRPr lang="zh-CN" altLang="en-US"/>
          </a:p>
        </p:txBody>
      </p:sp>
    </p:spTree>
    <p:extLst>
      <p:ext uri="{BB962C8B-B14F-4D97-AF65-F5344CB8AC3E}">
        <p14:creationId xmlns:p14="http://schemas.microsoft.com/office/powerpoint/2010/main" val="27487678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85F145A-B18D-9CB6-A3F6-47BDCC2B1664}"/>
              </a:ext>
            </a:extLst>
          </p:cNvPr>
          <p:cNvSpPr>
            <a:spLocks noGrp="1"/>
          </p:cNvSpPr>
          <p:nvPr>
            <p:ph type="dt" sz="half" idx="10"/>
          </p:nvPr>
        </p:nvSpPr>
        <p:spPr/>
        <p:txBody>
          <a:bodyPr/>
          <a:lstStyle/>
          <a:p>
            <a:fld id="{C02EF1C3-B344-44E0-B86B-307C57D8E6F4}" type="datetimeFigureOut">
              <a:rPr lang="zh-CN" altLang="en-US" smtClean="0"/>
              <a:t>2025/11/19</a:t>
            </a:fld>
            <a:endParaRPr lang="zh-CN" altLang="en-US"/>
          </a:p>
        </p:txBody>
      </p:sp>
      <p:sp>
        <p:nvSpPr>
          <p:cNvPr id="3" name="页脚占位符 2">
            <a:extLst>
              <a:ext uri="{FF2B5EF4-FFF2-40B4-BE49-F238E27FC236}">
                <a16:creationId xmlns:a16="http://schemas.microsoft.com/office/drawing/2014/main" id="{6B243900-C66A-F169-8F96-3A53D4E4F728}"/>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309DD213-95C7-FC40-2ADE-FB3228C3E25C}"/>
              </a:ext>
            </a:extLst>
          </p:cNvPr>
          <p:cNvSpPr>
            <a:spLocks noGrp="1"/>
          </p:cNvSpPr>
          <p:nvPr>
            <p:ph type="sldNum" sz="quarter" idx="12"/>
          </p:nvPr>
        </p:nvSpPr>
        <p:spPr/>
        <p:txBody>
          <a:bodyPr/>
          <a:lstStyle/>
          <a:p>
            <a:fld id="{51E4B060-358D-43E1-A909-2D2A186EA886}" type="slidenum">
              <a:rPr lang="zh-CN" altLang="en-US" smtClean="0"/>
              <a:t>‹#›</a:t>
            </a:fld>
            <a:endParaRPr lang="zh-CN" altLang="en-US"/>
          </a:p>
        </p:txBody>
      </p:sp>
    </p:spTree>
    <p:extLst>
      <p:ext uri="{BB962C8B-B14F-4D97-AF65-F5344CB8AC3E}">
        <p14:creationId xmlns:p14="http://schemas.microsoft.com/office/powerpoint/2010/main" val="23577105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D23D91-30CA-6431-CA1B-108D780888D2}"/>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B79593A-9F22-2BCB-B353-955FCB97D68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CB83F21-0606-B8B5-EFBB-98831192860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5DAE2C9-4092-5303-2BBB-39D615817CF4}"/>
              </a:ext>
            </a:extLst>
          </p:cNvPr>
          <p:cNvSpPr>
            <a:spLocks noGrp="1"/>
          </p:cNvSpPr>
          <p:nvPr>
            <p:ph type="dt" sz="half" idx="10"/>
          </p:nvPr>
        </p:nvSpPr>
        <p:spPr/>
        <p:txBody>
          <a:bodyPr/>
          <a:lstStyle/>
          <a:p>
            <a:fld id="{C02EF1C3-B344-44E0-B86B-307C57D8E6F4}" type="datetimeFigureOut">
              <a:rPr lang="zh-CN" altLang="en-US" smtClean="0"/>
              <a:t>2025/11/19</a:t>
            </a:fld>
            <a:endParaRPr lang="zh-CN" altLang="en-US"/>
          </a:p>
        </p:txBody>
      </p:sp>
      <p:sp>
        <p:nvSpPr>
          <p:cNvPr id="6" name="页脚占位符 5">
            <a:extLst>
              <a:ext uri="{FF2B5EF4-FFF2-40B4-BE49-F238E27FC236}">
                <a16:creationId xmlns:a16="http://schemas.microsoft.com/office/drawing/2014/main" id="{A666ABA7-F4C4-6166-43B7-4A377D662F5C}"/>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D3F78E2C-DAB3-56CF-FDF8-A8C475AB087F}"/>
              </a:ext>
            </a:extLst>
          </p:cNvPr>
          <p:cNvSpPr>
            <a:spLocks noGrp="1"/>
          </p:cNvSpPr>
          <p:nvPr>
            <p:ph type="sldNum" sz="quarter" idx="12"/>
          </p:nvPr>
        </p:nvSpPr>
        <p:spPr/>
        <p:txBody>
          <a:bodyPr/>
          <a:lstStyle/>
          <a:p>
            <a:fld id="{51E4B060-358D-43E1-A909-2D2A186EA886}" type="slidenum">
              <a:rPr lang="zh-CN" altLang="en-US" smtClean="0"/>
              <a:t>‹#›</a:t>
            </a:fld>
            <a:endParaRPr lang="zh-CN" altLang="en-US"/>
          </a:p>
        </p:txBody>
      </p:sp>
    </p:spTree>
    <p:extLst>
      <p:ext uri="{BB962C8B-B14F-4D97-AF65-F5344CB8AC3E}">
        <p14:creationId xmlns:p14="http://schemas.microsoft.com/office/powerpoint/2010/main" val="8392132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22D8CD-9E16-5EE1-C8C1-B8EB10757DF8}"/>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C38B344-B1DA-E303-259C-3CA2CAE1485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721C64E-A15C-68BF-A24C-9E5CA10F268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422DEB4-F456-1CFE-D177-2C2B0DB3D262}"/>
              </a:ext>
            </a:extLst>
          </p:cNvPr>
          <p:cNvSpPr>
            <a:spLocks noGrp="1"/>
          </p:cNvSpPr>
          <p:nvPr>
            <p:ph type="dt" sz="half" idx="10"/>
          </p:nvPr>
        </p:nvSpPr>
        <p:spPr/>
        <p:txBody>
          <a:bodyPr/>
          <a:lstStyle/>
          <a:p>
            <a:fld id="{C02EF1C3-B344-44E0-B86B-307C57D8E6F4}" type="datetimeFigureOut">
              <a:rPr lang="zh-CN" altLang="en-US" smtClean="0"/>
              <a:t>2025/11/19</a:t>
            </a:fld>
            <a:endParaRPr lang="zh-CN" altLang="en-US"/>
          </a:p>
        </p:txBody>
      </p:sp>
      <p:sp>
        <p:nvSpPr>
          <p:cNvPr id="6" name="页脚占位符 5">
            <a:extLst>
              <a:ext uri="{FF2B5EF4-FFF2-40B4-BE49-F238E27FC236}">
                <a16:creationId xmlns:a16="http://schemas.microsoft.com/office/drawing/2014/main" id="{425683FE-3B60-A464-D471-81F947599B35}"/>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E1DBBBE4-BBE7-9B5D-7955-0EBC22F2410C}"/>
              </a:ext>
            </a:extLst>
          </p:cNvPr>
          <p:cNvSpPr>
            <a:spLocks noGrp="1"/>
          </p:cNvSpPr>
          <p:nvPr>
            <p:ph type="sldNum" sz="quarter" idx="12"/>
          </p:nvPr>
        </p:nvSpPr>
        <p:spPr/>
        <p:txBody>
          <a:bodyPr/>
          <a:lstStyle/>
          <a:p>
            <a:fld id="{51E4B060-358D-43E1-A909-2D2A186EA886}" type="slidenum">
              <a:rPr lang="zh-CN" altLang="en-US" smtClean="0"/>
              <a:t>‹#›</a:t>
            </a:fld>
            <a:endParaRPr lang="zh-CN" altLang="en-US"/>
          </a:p>
        </p:txBody>
      </p:sp>
    </p:spTree>
    <p:extLst>
      <p:ext uri="{BB962C8B-B14F-4D97-AF65-F5344CB8AC3E}">
        <p14:creationId xmlns:p14="http://schemas.microsoft.com/office/powerpoint/2010/main" val="7923850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AAB68284-745D-D273-BF5A-24B4DA16FC4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E967A7F1-BD0E-B7DC-418D-286C4A91220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E17D95-B532-A432-7271-7D2E0EC090C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C02EF1C3-B344-44E0-B86B-307C57D8E6F4}" type="datetimeFigureOut">
              <a:rPr lang="zh-CN" altLang="en-US" smtClean="0"/>
              <a:t>2025/11/19</a:t>
            </a:fld>
            <a:endParaRPr lang="zh-CN" altLang="en-US"/>
          </a:p>
        </p:txBody>
      </p:sp>
      <p:sp>
        <p:nvSpPr>
          <p:cNvPr id="5" name="页脚占位符 4">
            <a:extLst>
              <a:ext uri="{FF2B5EF4-FFF2-40B4-BE49-F238E27FC236}">
                <a16:creationId xmlns:a16="http://schemas.microsoft.com/office/drawing/2014/main" id="{8B0D5F82-215C-22AA-EAB3-BFC645D1BA5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zh-CN" altLang="en-US"/>
          </a:p>
        </p:txBody>
      </p:sp>
      <p:sp>
        <p:nvSpPr>
          <p:cNvPr id="6" name="灯片编号占位符 5">
            <a:extLst>
              <a:ext uri="{FF2B5EF4-FFF2-40B4-BE49-F238E27FC236}">
                <a16:creationId xmlns:a16="http://schemas.microsoft.com/office/drawing/2014/main" id="{FF0B5F32-0184-F7A3-4542-72F89303C57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51E4B060-358D-43E1-A909-2D2A186EA886}" type="slidenum">
              <a:rPr lang="zh-CN" altLang="en-US" smtClean="0"/>
              <a:t>‹#›</a:t>
            </a:fld>
            <a:endParaRPr lang="zh-CN" altLang="en-US"/>
          </a:p>
        </p:txBody>
      </p:sp>
    </p:spTree>
    <p:extLst>
      <p:ext uri="{BB962C8B-B14F-4D97-AF65-F5344CB8AC3E}">
        <p14:creationId xmlns:p14="http://schemas.microsoft.com/office/powerpoint/2010/main" val="14258922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image" Target="../media/image43.png"/><Relationship Id="rId18" Type="http://schemas.openxmlformats.org/officeDocument/2006/relationships/image" Target="../media/image48.png"/><Relationship Id="rId3" Type="http://schemas.openxmlformats.org/officeDocument/2006/relationships/image" Target="../media/image33.png"/><Relationship Id="rId21" Type="http://schemas.openxmlformats.org/officeDocument/2006/relationships/image" Target="../media/image51.png"/><Relationship Id="rId7" Type="http://schemas.openxmlformats.org/officeDocument/2006/relationships/image" Target="../media/image37.png"/><Relationship Id="rId12" Type="http://schemas.openxmlformats.org/officeDocument/2006/relationships/image" Target="../media/image42.png"/><Relationship Id="rId17" Type="http://schemas.openxmlformats.org/officeDocument/2006/relationships/image" Target="../media/image47.png"/><Relationship Id="rId2" Type="http://schemas.openxmlformats.org/officeDocument/2006/relationships/image" Target="../media/image32.png"/><Relationship Id="rId16" Type="http://schemas.openxmlformats.org/officeDocument/2006/relationships/image" Target="../media/image46.png"/><Relationship Id="rId20"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image" Target="../media/image36.png"/><Relationship Id="rId11" Type="http://schemas.openxmlformats.org/officeDocument/2006/relationships/image" Target="../media/image41.png"/><Relationship Id="rId5" Type="http://schemas.openxmlformats.org/officeDocument/2006/relationships/image" Target="../media/image35.png"/><Relationship Id="rId15" Type="http://schemas.openxmlformats.org/officeDocument/2006/relationships/image" Target="../media/image45.png"/><Relationship Id="rId23" Type="http://schemas.openxmlformats.org/officeDocument/2006/relationships/image" Target="../media/image53.png"/><Relationship Id="rId10" Type="http://schemas.openxmlformats.org/officeDocument/2006/relationships/image" Target="../media/image40.png"/><Relationship Id="rId19" Type="http://schemas.openxmlformats.org/officeDocument/2006/relationships/image" Target="../media/image49.png"/><Relationship Id="rId4" Type="http://schemas.openxmlformats.org/officeDocument/2006/relationships/image" Target="../media/image34.png"/><Relationship Id="rId9" Type="http://schemas.openxmlformats.org/officeDocument/2006/relationships/image" Target="../media/image39.png"/><Relationship Id="rId14" Type="http://schemas.openxmlformats.org/officeDocument/2006/relationships/image" Target="../media/image44.png"/><Relationship Id="rId22" Type="http://schemas.openxmlformats.org/officeDocument/2006/relationships/image" Target="../media/image52.png"/></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83E55B98-3A55-C8E8-9FC3-54885D5C748A}"/>
              </a:ext>
            </a:extLst>
          </p:cNvPr>
          <p:cNvPicPr>
            <a:picLocks noChangeAspect="1"/>
          </p:cNvPicPr>
          <p:nvPr/>
        </p:nvPicPr>
        <p:blipFill>
          <a:blip r:embed="rId2"/>
          <a:stretch>
            <a:fillRect/>
          </a:stretch>
        </p:blipFill>
        <p:spPr>
          <a:xfrm>
            <a:off x="1048347" y="713392"/>
            <a:ext cx="10095305" cy="4965050"/>
          </a:xfrm>
          <a:prstGeom prst="rect">
            <a:avLst/>
          </a:prstGeom>
        </p:spPr>
      </p:pic>
    </p:spTree>
    <p:extLst>
      <p:ext uri="{BB962C8B-B14F-4D97-AF65-F5344CB8AC3E}">
        <p14:creationId xmlns:p14="http://schemas.microsoft.com/office/powerpoint/2010/main" val="11973088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椭圆 16">
            <a:extLst>
              <a:ext uri="{FF2B5EF4-FFF2-40B4-BE49-F238E27FC236}">
                <a16:creationId xmlns:a16="http://schemas.microsoft.com/office/drawing/2014/main" id="{36BBCF6E-5E6D-B8B6-84D4-76B3E9C3ED3B}"/>
              </a:ext>
            </a:extLst>
          </p:cNvPr>
          <p:cNvSpPr/>
          <p:nvPr/>
        </p:nvSpPr>
        <p:spPr>
          <a:xfrm>
            <a:off x="2200138" y="5082989"/>
            <a:ext cx="2551800" cy="1353671"/>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p>
        </p:txBody>
      </p:sp>
      <p:sp>
        <p:nvSpPr>
          <p:cNvPr id="2" name="文本框 1">
            <a:extLst>
              <a:ext uri="{FF2B5EF4-FFF2-40B4-BE49-F238E27FC236}">
                <a16:creationId xmlns:a16="http://schemas.microsoft.com/office/drawing/2014/main" id="{3978E3E9-4465-E480-DBFF-5CA930873E6B}"/>
              </a:ext>
            </a:extLst>
          </p:cNvPr>
          <p:cNvSpPr txBox="1"/>
          <p:nvPr/>
        </p:nvSpPr>
        <p:spPr>
          <a:xfrm>
            <a:off x="676575" y="1988717"/>
            <a:ext cx="2031325" cy="369332"/>
          </a:xfrm>
          <a:prstGeom prst="rect">
            <a:avLst/>
          </a:prstGeom>
          <a:noFill/>
        </p:spPr>
        <p:txBody>
          <a:bodyPr wrap="none" rtlCol="0">
            <a:spAutoFit/>
          </a:bodyPr>
          <a:lstStyle/>
          <a:p>
            <a:r>
              <a:rPr lang="zh-CN" altLang="en-US" dirty="0"/>
              <a:t>大规模稀疏文本图</a:t>
            </a:r>
          </a:p>
        </p:txBody>
      </p:sp>
      <p:sp>
        <p:nvSpPr>
          <p:cNvPr id="3" name="矩形: 圆角 2">
            <a:extLst>
              <a:ext uri="{FF2B5EF4-FFF2-40B4-BE49-F238E27FC236}">
                <a16:creationId xmlns:a16="http://schemas.microsoft.com/office/drawing/2014/main" id="{A0327507-34E6-C7D8-B589-FCCA1B7E9BEB}"/>
              </a:ext>
            </a:extLst>
          </p:cNvPr>
          <p:cNvSpPr/>
          <p:nvPr/>
        </p:nvSpPr>
        <p:spPr>
          <a:xfrm>
            <a:off x="422092" y="1865631"/>
            <a:ext cx="2403118" cy="672546"/>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5" name="直接箭头连接符 4">
            <a:extLst>
              <a:ext uri="{FF2B5EF4-FFF2-40B4-BE49-F238E27FC236}">
                <a16:creationId xmlns:a16="http://schemas.microsoft.com/office/drawing/2014/main" id="{3BFF6BC5-7FA1-4F46-A795-C18ACDB9665E}"/>
              </a:ext>
            </a:extLst>
          </p:cNvPr>
          <p:cNvCxnSpPr>
            <a:cxnSpLocks/>
            <a:stCxn id="3" idx="3"/>
          </p:cNvCxnSpPr>
          <p:nvPr/>
        </p:nvCxnSpPr>
        <p:spPr>
          <a:xfrm>
            <a:off x="2825210" y="2201904"/>
            <a:ext cx="980006"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6" name="矩形: 圆角 5">
            <a:extLst>
              <a:ext uri="{FF2B5EF4-FFF2-40B4-BE49-F238E27FC236}">
                <a16:creationId xmlns:a16="http://schemas.microsoft.com/office/drawing/2014/main" id="{CC4D21E5-F659-DBAD-1323-1696AD07A557}"/>
              </a:ext>
            </a:extLst>
          </p:cNvPr>
          <p:cNvSpPr/>
          <p:nvPr/>
        </p:nvSpPr>
        <p:spPr>
          <a:xfrm>
            <a:off x="3805216" y="1817469"/>
            <a:ext cx="3124542" cy="768869"/>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文本框 6">
            <a:extLst>
              <a:ext uri="{FF2B5EF4-FFF2-40B4-BE49-F238E27FC236}">
                <a16:creationId xmlns:a16="http://schemas.microsoft.com/office/drawing/2014/main" id="{73F3E33C-0BB9-0CCE-3036-873DDAA574EA}"/>
              </a:ext>
            </a:extLst>
          </p:cNvPr>
          <p:cNvSpPr txBox="1"/>
          <p:nvPr/>
        </p:nvSpPr>
        <p:spPr>
          <a:xfrm>
            <a:off x="3953550" y="1881304"/>
            <a:ext cx="2723823" cy="646331"/>
          </a:xfrm>
          <a:prstGeom prst="rect">
            <a:avLst/>
          </a:prstGeom>
          <a:noFill/>
        </p:spPr>
        <p:txBody>
          <a:bodyPr wrap="none" rtlCol="0">
            <a:spAutoFit/>
          </a:bodyPr>
          <a:lstStyle/>
          <a:p>
            <a:pPr algn="ctr"/>
            <a:r>
              <a:rPr lang="zh-CN" altLang="en-US" dirty="0"/>
              <a:t>依靠节点特征和结构特征</a:t>
            </a:r>
            <a:endParaRPr lang="en-US" altLang="zh-CN" dirty="0"/>
          </a:p>
          <a:p>
            <a:pPr algn="ctr"/>
            <a:r>
              <a:rPr lang="zh-CN" altLang="en-US" dirty="0"/>
              <a:t>提取嵌入向量</a:t>
            </a:r>
          </a:p>
        </p:txBody>
      </p:sp>
      <p:sp>
        <p:nvSpPr>
          <p:cNvPr id="9" name="文本框 8">
            <a:extLst>
              <a:ext uri="{FF2B5EF4-FFF2-40B4-BE49-F238E27FC236}">
                <a16:creationId xmlns:a16="http://schemas.microsoft.com/office/drawing/2014/main" id="{2F7380DB-67FE-7A1E-54A0-FA71BE42980A}"/>
              </a:ext>
            </a:extLst>
          </p:cNvPr>
          <p:cNvSpPr txBox="1"/>
          <p:nvPr/>
        </p:nvSpPr>
        <p:spPr>
          <a:xfrm>
            <a:off x="2761215" y="1832572"/>
            <a:ext cx="1107996" cy="369332"/>
          </a:xfrm>
          <a:prstGeom prst="rect">
            <a:avLst/>
          </a:prstGeom>
          <a:noFill/>
        </p:spPr>
        <p:txBody>
          <a:bodyPr wrap="none" rtlCol="0">
            <a:spAutoFit/>
          </a:bodyPr>
          <a:lstStyle/>
          <a:p>
            <a:r>
              <a:rPr lang="zh-CN" altLang="en-US" dirty="0"/>
              <a:t>现有方法</a:t>
            </a:r>
          </a:p>
        </p:txBody>
      </p:sp>
      <p:cxnSp>
        <p:nvCxnSpPr>
          <p:cNvPr id="12" name="直接箭头连接符 11">
            <a:extLst>
              <a:ext uri="{FF2B5EF4-FFF2-40B4-BE49-F238E27FC236}">
                <a16:creationId xmlns:a16="http://schemas.microsoft.com/office/drawing/2014/main" id="{83905914-8FC5-74A0-1324-6DE138975195}"/>
              </a:ext>
            </a:extLst>
          </p:cNvPr>
          <p:cNvCxnSpPr>
            <a:stCxn id="6" idx="3"/>
          </p:cNvCxnSpPr>
          <p:nvPr/>
        </p:nvCxnSpPr>
        <p:spPr>
          <a:xfrm>
            <a:off x="6929758" y="2201904"/>
            <a:ext cx="668373"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3" name="文本框 12">
            <a:extLst>
              <a:ext uri="{FF2B5EF4-FFF2-40B4-BE49-F238E27FC236}">
                <a16:creationId xmlns:a16="http://schemas.microsoft.com/office/drawing/2014/main" id="{F16A3FCD-8376-752B-C6B4-7D5D0BF84B15}"/>
              </a:ext>
            </a:extLst>
          </p:cNvPr>
          <p:cNvSpPr txBox="1"/>
          <p:nvPr/>
        </p:nvSpPr>
        <p:spPr>
          <a:xfrm>
            <a:off x="7598131" y="2017238"/>
            <a:ext cx="1138453" cy="369332"/>
          </a:xfrm>
          <a:prstGeom prst="rect">
            <a:avLst/>
          </a:prstGeom>
          <a:noFill/>
        </p:spPr>
        <p:txBody>
          <a:bodyPr wrap="none" rtlCol="0">
            <a:spAutoFit/>
          </a:bodyPr>
          <a:lstStyle/>
          <a:p>
            <a:r>
              <a:rPr lang="zh-CN" altLang="en-US" dirty="0"/>
              <a:t>代理</a:t>
            </a:r>
            <a:r>
              <a:rPr lang="en-US" altLang="zh-CN" dirty="0"/>
              <a:t>GNN</a:t>
            </a:r>
            <a:endParaRPr lang="zh-CN" altLang="en-US" dirty="0"/>
          </a:p>
        </p:txBody>
      </p:sp>
      <p:sp>
        <p:nvSpPr>
          <p:cNvPr id="14" name="矩形: 圆角 13">
            <a:extLst>
              <a:ext uri="{FF2B5EF4-FFF2-40B4-BE49-F238E27FC236}">
                <a16:creationId xmlns:a16="http://schemas.microsoft.com/office/drawing/2014/main" id="{7401BE79-A445-284D-D4CB-0E7ADB6F34ED}"/>
              </a:ext>
            </a:extLst>
          </p:cNvPr>
          <p:cNvSpPr/>
          <p:nvPr/>
        </p:nvSpPr>
        <p:spPr>
          <a:xfrm>
            <a:off x="7598131" y="1919980"/>
            <a:ext cx="1138453" cy="573452"/>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6" name="直接箭头连接符 15">
            <a:extLst>
              <a:ext uri="{FF2B5EF4-FFF2-40B4-BE49-F238E27FC236}">
                <a16:creationId xmlns:a16="http://schemas.microsoft.com/office/drawing/2014/main" id="{EEB422B9-B4A9-0C65-F820-4420A14ED9DB}"/>
              </a:ext>
            </a:extLst>
          </p:cNvPr>
          <p:cNvCxnSpPr>
            <a:cxnSpLocks/>
            <a:stCxn id="14" idx="3"/>
          </p:cNvCxnSpPr>
          <p:nvPr/>
        </p:nvCxnSpPr>
        <p:spPr>
          <a:xfrm>
            <a:off x="8736584" y="2206706"/>
            <a:ext cx="456622"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9" name="矩形: 圆角 18">
            <a:extLst>
              <a:ext uri="{FF2B5EF4-FFF2-40B4-BE49-F238E27FC236}">
                <a16:creationId xmlns:a16="http://schemas.microsoft.com/office/drawing/2014/main" id="{B962012B-3B69-8A90-D50A-882E1935099A}"/>
              </a:ext>
            </a:extLst>
          </p:cNvPr>
          <p:cNvSpPr/>
          <p:nvPr/>
        </p:nvSpPr>
        <p:spPr>
          <a:xfrm>
            <a:off x="9193206" y="1886658"/>
            <a:ext cx="1487900" cy="57345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0" name="文本框 19">
            <a:extLst>
              <a:ext uri="{FF2B5EF4-FFF2-40B4-BE49-F238E27FC236}">
                <a16:creationId xmlns:a16="http://schemas.microsoft.com/office/drawing/2014/main" id="{2E573CDE-8153-ED84-DD97-4F25880C1D7D}"/>
              </a:ext>
            </a:extLst>
          </p:cNvPr>
          <p:cNvSpPr txBox="1"/>
          <p:nvPr/>
        </p:nvSpPr>
        <p:spPr>
          <a:xfrm>
            <a:off x="9404957" y="1865631"/>
            <a:ext cx="1107996" cy="646331"/>
          </a:xfrm>
          <a:prstGeom prst="rect">
            <a:avLst/>
          </a:prstGeom>
          <a:noFill/>
        </p:spPr>
        <p:txBody>
          <a:bodyPr wrap="none" rtlCol="0">
            <a:spAutoFit/>
          </a:bodyPr>
          <a:lstStyle/>
          <a:p>
            <a:r>
              <a:rPr lang="zh-CN" altLang="en-US" dirty="0"/>
              <a:t>提取水印</a:t>
            </a:r>
            <a:endParaRPr lang="en-US" altLang="zh-CN" dirty="0"/>
          </a:p>
          <a:p>
            <a:r>
              <a:rPr lang="zh-CN" altLang="en-US" dirty="0"/>
              <a:t>或者指纹</a:t>
            </a:r>
          </a:p>
        </p:txBody>
      </p:sp>
      <p:sp>
        <p:nvSpPr>
          <p:cNvPr id="22" name="文本框 21">
            <a:extLst>
              <a:ext uri="{FF2B5EF4-FFF2-40B4-BE49-F238E27FC236}">
                <a16:creationId xmlns:a16="http://schemas.microsoft.com/office/drawing/2014/main" id="{5051B966-3397-A752-1B44-581BB1A75896}"/>
              </a:ext>
            </a:extLst>
          </p:cNvPr>
          <p:cNvSpPr txBox="1"/>
          <p:nvPr/>
        </p:nvSpPr>
        <p:spPr>
          <a:xfrm>
            <a:off x="3826077" y="1389434"/>
            <a:ext cx="3185487" cy="369332"/>
          </a:xfrm>
          <a:prstGeom prst="rect">
            <a:avLst/>
          </a:prstGeom>
          <a:noFill/>
        </p:spPr>
        <p:txBody>
          <a:bodyPr wrap="none" rtlCol="0">
            <a:spAutoFit/>
          </a:bodyPr>
          <a:lstStyle/>
          <a:p>
            <a:r>
              <a:rPr lang="zh-CN" altLang="en-US" dirty="0">
                <a:solidFill>
                  <a:srgbClr val="FF0000"/>
                </a:solidFill>
              </a:rPr>
              <a:t>结构稀疏，不能有效提取特征</a:t>
            </a:r>
          </a:p>
        </p:txBody>
      </p:sp>
      <p:sp>
        <p:nvSpPr>
          <p:cNvPr id="23" name="文本框 22">
            <a:extLst>
              <a:ext uri="{FF2B5EF4-FFF2-40B4-BE49-F238E27FC236}">
                <a16:creationId xmlns:a16="http://schemas.microsoft.com/office/drawing/2014/main" id="{B2C63139-95DC-A346-0E62-C2417D528BE3}"/>
              </a:ext>
            </a:extLst>
          </p:cNvPr>
          <p:cNvSpPr txBox="1"/>
          <p:nvPr/>
        </p:nvSpPr>
        <p:spPr>
          <a:xfrm>
            <a:off x="7682470" y="1306974"/>
            <a:ext cx="1107996" cy="646331"/>
          </a:xfrm>
          <a:prstGeom prst="rect">
            <a:avLst/>
          </a:prstGeom>
          <a:noFill/>
        </p:spPr>
        <p:txBody>
          <a:bodyPr wrap="none" rtlCol="0">
            <a:spAutoFit/>
          </a:bodyPr>
          <a:lstStyle/>
          <a:p>
            <a:pPr algn="ctr"/>
            <a:r>
              <a:rPr lang="zh-CN" altLang="en-US" dirty="0">
                <a:solidFill>
                  <a:srgbClr val="FF0000"/>
                </a:solidFill>
              </a:rPr>
              <a:t>代理模型</a:t>
            </a:r>
            <a:endParaRPr lang="en-US" altLang="zh-CN" dirty="0">
              <a:solidFill>
                <a:srgbClr val="FF0000"/>
              </a:solidFill>
            </a:endParaRPr>
          </a:p>
          <a:p>
            <a:pPr algn="ctr"/>
            <a:r>
              <a:rPr lang="zh-CN" altLang="en-US" dirty="0">
                <a:solidFill>
                  <a:srgbClr val="FF0000"/>
                </a:solidFill>
              </a:rPr>
              <a:t>性能差</a:t>
            </a:r>
          </a:p>
        </p:txBody>
      </p:sp>
      <p:sp>
        <p:nvSpPr>
          <p:cNvPr id="24" name="文本框 23">
            <a:extLst>
              <a:ext uri="{FF2B5EF4-FFF2-40B4-BE49-F238E27FC236}">
                <a16:creationId xmlns:a16="http://schemas.microsoft.com/office/drawing/2014/main" id="{D138651C-84CC-31A8-9CD9-A49690AC6866}"/>
              </a:ext>
            </a:extLst>
          </p:cNvPr>
          <p:cNvSpPr txBox="1"/>
          <p:nvPr/>
        </p:nvSpPr>
        <p:spPr>
          <a:xfrm>
            <a:off x="9543178" y="1544961"/>
            <a:ext cx="877163" cy="369332"/>
          </a:xfrm>
          <a:prstGeom prst="rect">
            <a:avLst/>
          </a:prstGeom>
          <a:noFill/>
        </p:spPr>
        <p:txBody>
          <a:bodyPr wrap="none" rtlCol="0">
            <a:spAutoFit/>
          </a:bodyPr>
          <a:lstStyle/>
          <a:p>
            <a:pPr algn="ctr"/>
            <a:r>
              <a:rPr lang="zh-CN" altLang="en-US" dirty="0">
                <a:solidFill>
                  <a:srgbClr val="FF0000"/>
                </a:solidFill>
              </a:rPr>
              <a:t>效果差</a:t>
            </a:r>
          </a:p>
        </p:txBody>
      </p:sp>
      <p:sp>
        <p:nvSpPr>
          <p:cNvPr id="4" name="文本框 3">
            <a:extLst>
              <a:ext uri="{FF2B5EF4-FFF2-40B4-BE49-F238E27FC236}">
                <a16:creationId xmlns:a16="http://schemas.microsoft.com/office/drawing/2014/main" id="{35F55842-A6C2-28A8-DA0A-8259B04535E0}"/>
              </a:ext>
            </a:extLst>
          </p:cNvPr>
          <p:cNvSpPr txBox="1"/>
          <p:nvPr/>
        </p:nvSpPr>
        <p:spPr>
          <a:xfrm>
            <a:off x="3511896" y="5539004"/>
            <a:ext cx="1107996" cy="369332"/>
          </a:xfrm>
          <a:prstGeom prst="rect">
            <a:avLst/>
          </a:prstGeom>
          <a:noFill/>
        </p:spPr>
        <p:txBody>
          <a:bodyPr wrap="none" rtlCol="0">
            <a:spAutoFit/>
          </a:bodyPr>
          <a:lstStyle/>
          <a:p>
            <a:r>
              <a:rPr lang="zh-CN" altLang="en-US" dirty="0"/>
              <a:t>结构提示</a:t>
            </a:r>
          </a:p>
        </p:txBody>
      </p:sp>
      <p:sp>
        <p:nvSpPr>
          <p:cNvPr id="8" name="文本框 7">
            <a:extLst>
              <a:ext uri="{FF2B5EF4-FFF2-40B4-BE49-F238E27FC236}">
                <a16:creationId xmlns:a16="http://schemas.microsoft.com/office/drawing/2014/main" id="{A44452D3-44B5-A606-1F62-F8E9344A9809}"/>
              </a:ext>
            </a:extLst>
          </p:cNvPr>
          <p:cNvSpPr txBox="1"/>
          <p:nvPr/>
        </p:nvSpPr>
        <p:spPr>
          <a:xfrm>
            <a:off x="2403900" y="5539004"/>
            <a:ext cx="1107996" cy="369332"/>
          </a:xfrm>
          <a:prstGeom prst="rect">
            <a:avLst/>
          </a:prstGeom>
          <a:noFill/>
        </p:spPr>
        <p:txBody>
          <a:bodyPr wrap="none" rtlCol="0">
            <a:spAutoFit/>
          </a:bodyPr>
          <a:lstStyle/>
          <a:p>
            <a:r>
              <a:rPr lang="zh-CN" altLang="en-US" dirty="0"/>
              <a:t>语义提示</a:t>
            </a:r>
          </a:p>
        </p:txBody>
      </p:sp>
      <p:sp>
        <p:nvSpPr>
          <p:cNvPr id="15" name="文本框 14">
            <a:extLst>
              <a:ext uri="{FF2B5EF4-FFF2-40B4-BE49-F238E27FC236}">
                <a16:creationId xmlns:a16="http://schemas.microsoft.com/office/drawing/2014/main" id="{6F3413DE-7CA5-99F2-32FF-29A1176CB2FA}"/>
              </a:ext>
            </a:extLst>
          </p:cNvPr>
          <p:cNvSpPr txBox="1"/>
          <p:nvPr/>
        </p:nvSpPr>
        <p:spPr>
          <a:xfrm>
            <a:off x="1000509" y="2944122"/>
            <a:ext cx="877163" cy="369332"/>
          </a:xfrm>
          <a:prstGeom prst="rect">
            <a:avLst/>
          </a:prstGeom>
          <a:noFill/>
        </p:spPr>
        <p:txBody>
          <a:bodyPr wrap="none" rtlCol="0">
            <a:spAutoFit/>
          </a:bodyPr>
          <a:lstStyle/>
          <a:p>
            <a:r>
              <a:rPr lang="zh-CN" altLang="en-US" dirty="0"/>
              <a:t>正常图</a:t>
            </a:r>
          </a:p>
        </p:txBody>
      </p:sp>
      <p:sp>
        <p:nvSpPr>
          <p:cNvPr id="18" name="矩形: 圆角 17">
            <a:extLst>
              <a:ext uri="{FF2B5EF4-FFF2-40B4-BE49-F238E27FC236}">
                <a16:creationId xmlns:a16="http://schemas.microsoft.com/office/drawing/2014/main" id="{0147E323-151F-A747-5CE5-808B2EF8FE96}"/>
              </a:ext>
            </a:extLst>
          </p:cNvPr>
          <p:cNvSpPr/>
          <p:nvPr/>
        </p:nvSpPr>
        <p:spPr>
          <a:xfrm>
            <a:off x="676575" y="2874706"/>
            <a:ext cx="1510341" cy="554294"/>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21" name="直接箭头连接符 20">
            <a:extLst>
              <a:ext uri="{FF2B5EF4-FFF2-40B4-BE49-F238E27FC236}">
                <a16:creationId xmlns:a16="http://schemas.microsoft.com/office/drawing/2014/main" id="{78324886-9273-0CC9-BE69-332E7F80F8FE}"/>
              </a:ext>
            </a:extLst>
          </p:cNvPr>
          <p:cNvCxnSpPr>
            <a:cxnSpLocks/>
          </p:cNvCxnSpPr>
          <p:nvPr/>
        </p:nvCxnSpPr>
        <p:spPr>
          <a:xfrm>
            <a:off x="2200138" y="3151853"/>
            <a:ext cx="92850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6" name="文本框 25">
            <a:extLst>
              <a:ext uri="{FF2B5EF4-FFF2-40B4-BE49-F238E27FC236}">
                <a16:creationId xmlns:a16="http://schemas.microsoft.com/office/drawing/2014/main" id="{9C548482-57E7-7E8E-E187-1D3977FAAA1C}"/>
              </a:ext>
            </a:extLst>
          </p:cNvPr>
          <p:cNvSpPr txBox="1"/>
          <p:nvPr/>
        </p:nvSpPr>
        <p:spPr>
          <a:xfrm>
            <a:off x="2312926" y="2828485"/>
            <a:ext cx="646331" cy="369332"/>
          </a:xfrm>
          <a:prstGeom prst="rect">
            <a:avLst/>
          </a:prstGeom>
          <a:noFill/>
        </p:spPr>
        <p:txBody>
          <a:bodyPr wrap="none" rtlCol="0">
            <a:spAutoFit/>
          </a:bodyPr>
          <a:lstStyle/>
          <a:p>
            <a:r>
              <a:rPr lang="zh-CN" altLang="en-US" dirty="0"/>
              <a:t>攻击</a:t>
            </a:r>
          </a:p>
        </p:txBody>
      </p:sp>
      <p:sp>
        <p:nvSpPr>
          <p:cNvPr id="28" name="文本框 27">
            <a:extLst>
              <a:ext uri="{FF2B5EF4-FFF2-40B4-BE49-F238E27FC236}">
                <a16:creationId xmlns:a16="http://schemas.microsoft.com/office/drawing/2014/main" id="{8E41507E-BD4A-EEAE-6DC3-34506375D4F4}"/>
              </a:ext>
            </a:extLst>
          </p:cNvPr>
          <p:cNvSpPr txBox="1"/>
          <p:nvPr/>
        </p:nvSpPr>
        <p:spPr>
          <a:xfrm>
            <a:off x="3160364" y="2998150"/>
            <a:ext cx="877163" cy="369332"/>
          </a:xfrm>
          <a:prstGeom prst="rect">
            <a:avLst/>
          </a:prstGeom>
          <a:noFill/>
        </p:spPr>
        <p:txBody>
          <a:bodyPr wrap="none" rtlCol="0">
            <a:spAutoFit/>
          </a:bodyPr>
          <a:lstStyle/>
          <a:p>
            <a:r>
              <a:rPr lang="zh-CN" altLang="en-US" dirty="0"/>
              <a:t>稀疏图</a:t>
            </a:r>
          </a:p>
        </p:txBody>
      </p:sp>
      <p:sp>
        <p:nvSpPr>
          <p:cNvPr id="29" name="矩形: 圆角 28">
            <a:extLst>
              <a:ext uri="{FF2B5EF4-FFF2-40B4-BE49-F238E27FC236}">
                <a16:creationId xmlns:a16="http://schemas.microsoft.com/office/drawing/2014/main" id="{F6A04699-9D82-B0CE-45C9-0E912E6F861A}"/>
              </a:ext>
            </a:extLst>
          </p:cNvPr>
          <p:cNvSpPr/>
          <p:nvPr/>
        </p:nvSpPr>
        <p:spPr>
          <a:xfrm>
            <a:off x="3128642" y="2983049"/>
            <a:ext cx="940606" cy="412173"/>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31" name="连接符: 肘形 30">
            <a:extLst>
              <a:ext uri="{FF2B5EF4-FFF2-40B4-BE49-F238E27FC236}">
                <a16:creationId xmlns:a16="http://schemas.microsoft.com/office/drawing/2014/main" id="{984FA4C2-0453-C964-B54F-CC8A507A5745}"/>
              </a:ext>
            </a:extLst>
          </p:cNvPr>
          <p:cNvCxnSpPr>
            <a:stCxn id="29" idx="3"/>
            <a:endCxn id="6" idx="2"/>
          </p:cNvCxnSpPr>
          <p:nvPr/>
        </p:nvCxnSpPr>
        <p:spPr>
          <a:xfrm flipV="1">
            <a:off x="4069248" y="2586338"/>
            <a:ext cx="1298239" cy="602798"/>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sp>
        <p:nvSpPr>
          <p:cNvPr id="27" name="文本框 26">
            <a:extLst>
              <a:ext uri="{FF2B5EF4-FFF2-40B4-BE49-F238E27FC236}">
                <a16:creationId xmlns:a16="http://schemas.microsoft.com/office/drawing/2014/main" id="{E61D9630-9CC3-DFF1-6FB8-B84133CBD5BA}"/>
              </a:ext>
            </a:extLst>
          </p:cNvPr>
          <p:cNvSpPr txBox="1"/>
          <p:nvPr/>
        </p:nvSpPr>
        <p:spPr>
          <a:xfrm>
            <a:off x="422092" y="4509248"/>
            <a:ext cx="1338828" cy="369332"/>
          </a:xfrm>
          <a:prstGeom prst="rect">
            <a:avLst/>
          </a:prstGeom>
          <a:noFill/>
        </p:spPr>
        <p:txBody>
          <a:bodyPr wrap="none" rtlCol="0">
            <a:spAutoFit/>
          </a:bodyPr>
          <a:lstStyle/>
          <a:p>
            <a:r>
              <a:rPr lang="zh-CN" altLang="en-US" dirty="0"/>
              <a:t>名词的解析</a:t>
            </a:r>
          </a:p>
        </p:txBody>
      </p:sp>
      <p:sp>
        <p:nvSpPr>
          <p:cNvPr id="32" name="文本框 31">
            <a:extLst>
              <a:ext uri="{FF2B5EF4-FFF2-40B4-BE49-F238E27FC236}">
                <a16:creationId xmlns:a16="http://schemas.microsoft.com/office/drawing/2014/main" id="{413A2AA3-17E9-B893-ED65-76C8FD1598A5}"/>
              </a:ext>
            </a:extLst>
          </p:cNvPr>
          <p:cNvSpPr txBox="1"/>
          <p:nvPr/>
        </p:nvSpPr>
        <p:spPr>
          <a:xfrm>
            <a:off x="497433" y="4135158"/>
            <a:ext cx="1263487" cy="369332"/>
          </a:xfrm>
          <a:prstGeom prst="rect">
            <a:avLst/>
          </a:prstGeom>
          <a:noFill/>
        </p:spPr>
        <p:txBody>
          <a:bodyPr wrap="none" rtlCol="0">
            <a:spAutoFit/>
          </a:bodyPr>
          <a:lstStyle/>
          <a:p>
            <a:r>
              <a:rPr lang="en-US" altLang="zh-CN" dirty="0"/>
              <a:t>GNN </a:t>
            </a:r>
            <a:r>
              <a:rPr lang="zh-CN" altLang="en-US" dirty="0"/>
              <a:t>模型 </a:t>
            </a:r>
          </a:p>
        </p:txBody>
      </p:sp>
    </p:spTree>
    <p:extLst>
      <p:ext uri="{BB962C8B-B14F-4D97-AF65-F5344CB8AC3E}">
        <p14:creationId xmlns:p14="http://schemas.microsoft.com/office/powerpoint/2010/main" val="26873043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9CB1F6F4-FF67-57CD-1CE0-97096C89D987}"/>
              </a:ext>
            </a:extLst>
          </p:cNvPr>
          <p:cNvSpPr txBox="1"/>
          <p:nvPr/>
        </p:nvSpPr>
        <p:spPr>
          <a:xfrm>
            <a:off x="487680" y="827798"/>
            <a:ext cx="9204960" cy="4288995"/>
          </a:xfrm>
          <a:prstGeom prst="rect">
            <a:avLst/>
          </a:prstGeom>
          <a:noFill/>
        </p:spPr>
        <p:txBody>
          <a:bodyPr wrap="square">
            <a:spAutoFit/>
          </a:bodyPr>
          <a:lstStyle/>
          <a:p>
            <a:pPr marL="342900" lvl="0" indent="-342900">
              <a:lnSpc>
                <a:spcPct val="115000"/>
              </a:lnSpc>
              <a:spcAft>
                <a:spcPts val="800"/>
              </a:spcAft>
              <a:buSzPts val="1000"/>
              <a:buFont typeface="Symbol" panose="05050102010706020507" pitchFamily="18" charset="2"/>
              <a:buChar char=""/>
              <a:tabLst>
                <a:tab pos="457200" algn="l"/>
              </a:tabLst>
            </a:pPr>
            <a:r>
              <a:rPr lang="zh-CN" altLang="zh-CN" sz="1800" b="1" kern="100" dirty="0">
                <a:effectLst/>
                <a:latin typeface="Times New Roman" panose="02020603050405020304" pitchFamily="18" charset="0"/>
                <a:ea typeface="宋体" panose="02010600030101010101" pitchFamily="2" charset="-122"/>
                <a:cs typeface="Times New Roman" panose="02020603050405020304" pitchFamily="18" charset="0"/>
              </a:rPr>
              <a:t>缺乏现实案例</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O1</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）：需提供实际案例或用例，帮助非专家理解框架的动机和阶段。</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 </a:t>
            </a:r>
            <a:r>
              <a:rPr lang="zh-CN" altLang="en-US"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加一两句动机的内容（动机</a:t>
            </a:r>
            <a:r>
              <a:rPr lang="en-US" altLang="zh-CN"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zh-CN" altLang="en-US"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场景） </a:t>
            </a:r>
            <a:r>
              <a:rPr lang="en-US" altLang="zh-CN"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introduce</a:t>
            </a:r>
            <a:r>
              <a:rPr lang="zh-CN" altLang="en-US"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当中 引言部分</a:t>
            </a:r>
            <a:endParaRPr lang="zh-CN" altLang="zh-CN"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r>
              <a:rPr lang="zh-CN" altLang="zh-CN" sz="1800" b="1" kern="100" dirty="0">
                <a:effectLst/>
                <a:latin typeface="Times New Roman" panose="02020603050405020304" pitchFamily="18" charset="0"/>
                <a:ea typeface="宋体" panose="02010600030101010101" pitchFamily="2" charset="-122"/>
                <a:cs typeface="Times New Roman" panose="02020603050405020304" pitchFamily="18" charset="0"/>
              </a:rPr>
              <a:t>理论基础不足</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O2</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）：威胁模型和</a:t>
            </a:r>
            <a:r>
              <a:rPr lang="zh-CN" altLang="zh-CN"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问题未形式化定义</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算法缺乏理论保证</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en-US"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（待定）</a:t>
            </a:r>
            <a:endParaRPr lang="zh-CN" altLang="zh-CN"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r>
              <a:rPr lang="zh-CN" altLang="zh-CN" sz="1800" b="1" kern="100" dirty="0">
                <a:effectLst/>
                <a:latin typeface="Times New Roman" panose="02020603050405020304" pitchFamily="18" charset="0"/>
                <a:ea typeface="宋体" panose="02010600030101010101" pitchFamily="2" charset="-122"/>
                <a:cs typeface="Times New Roman" panose="02020603050405020304" pitchFamily="18" charset="0"/>
              </a:rPr>
              <a:t>相关工作缺失</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O3</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）：未调研相关文献，难以评估新颖性。</a:t>
            </a:r>
            <a:r>
              <a:rPr lang="zh-CN" altLang="en-US"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做图数据集权属保护的相关工作</a:t>
            </a:r>
            <a:endParaRPr lang="zh-CN" altLang="zh-CN"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r>
              <a:rPr lang="zh-CN" altLang="zh-CN" sz="1800" b="1" kern="100" dirty="0">
                <a:effectLst/>
                <a:latin typeface="Times New Roman" panose="02020603050405020304" pitchFamily="18" charset="0"/>
                <a:ea typeface="宋体" panose="02010600030101010101" pitchFamily="2" charset="-122"/>
                <a:cs typeface="Times New Roman" panose="02020603050405020304" pitchFamily="18" charset="0"/>
              </a:rPr>
              <a:t>威胁模型需澄清</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O4</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）：第</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4</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节的威胁模型是否为新模型？需明确并举例说明其现实性。</a:t>
            </a:r>
          </a:p>
          <a:p>
            <a:pPr marL="342900" lvl="0" indent="-342900">
              <a:lnSpc>
                <a:spcPct val="115000"/>
              </a:lnSpc>
              <a:spcAft>
                <a:spcPts val="800"/>
              </a:spcAft>
              <a:buSzPts val="1000"/>
              <a:buFont typeface="Symbol" panose="05050102010706020507" pitchFamily="18" charset="2"/>
              <a:buChar char=""/>
              <a:tabLst>
                <a:tab pos="457200" algn="l"/>
              </a:tabLst>
            </a:pPr>
            <a:r>
              <a:rPr lang="zh-CN" altLang="zh-CN" sz="1800" b="1" kern="100" dirty="0">
                <a:effectLst/>
                <a:latin typeface="Times New Roman" panose="02020603050405020304" pitchFamily="18" charset="0"/>
                <a:ea typeface="宋体" panose="02010600030101010101" pitchFamily="2" charset="-122"/>
                <a:cs typeface="Times New Roman" panose="02020603050405020304" pitchFamily="18" charset="0"/>
              </a:rPr>
              <a:t>实验数据规模不足</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O5</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）：实验应包含超百万条边的数据集。</a:t>
            </a:r>
            <a:r>
              <a:rPr lang="zh-CN" altLang="en-US"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对比方法 </a:t>
            </a:r>
            <a:r>
              <a:rPr lang="en-US" altLang="zh-CN"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2025</a:t>
            </a:r>
          </a:p>
          <a:p>
            <a:pPr marL="342900" lvl="0" indent="-342900">
              <a:lnSpc>
                <a:spcPct val="115000"/>
              </a:lnSpc>
              <a:spcAft>
                <a:spcPts val="800"/>
              </a:spcAft>
              <a:buSzPts val="1000"/>
              <a:buFont typeface="Symbol" panose="05050102010706020507" pitchFamily="18" charset="2"/>
              <a:buChar char=""/>
              <a:tabLst>
                <a:tab pos="457200" algn="l"/>
              </a:tabLst>
            </a:pPr>
            <a:r>
              <a:rPr lang="zh-CN" altLang="zh-CN" sz="1800" b="1" kern="100" dirty="0">
                <a:effectLst/>
                <a:latin typeface="Times New Roman" panose="02020603050405020304" pitchFamily="18" charset="0"/>
                <a:ea typeface="宋体" panose="02010600030101010101" pitchFamily="2" charset="-122"/>
                <a:cs typeface="Times New Roman" panose="02020603050405020304" pitchFamily="18" charset="0"/>
              </a:rPr>
              <a:t>结果合理性存疑</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O6</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）：新框架在所有方面均优于现有</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SOTA</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系统，需解释原因并验证是否存在未改进的方面。</a:t>
            </a:r>
            <a:endPar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endParaRPr lang="en-US" altLang="zh-CN" kern="100" dirty="0">
              <a:latin typeface="Times New Roman" panose="02020603050405020304" pitchFamily="18" charset="0"/>
              <a:ea typeface="宋体" panose="02010600030101010101" pitchFamily="2" charset="-122"/>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endParaRPr lang="en-US" altLang="zh-CN" kern="1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8" name="文本框 7">
            <a:extLst>
              <a:ext uri="{FF2B5EF4-FFF2-40B4-BE49-F238E27FC236}">
                <a16:creationId xmlns:a16="http://schemas.microsoft.com/office/drawing/2014/main" id="{9D4CBA16-616D-2737-A9CA-32A301D598C7}"/>
              </a:ext>
            </a:extLst>
          </p:cNvPr>
          <p:cNvSpPr txBox="1"/>
          <p:nvPr/>
        </p:nvSpPr>
        <p:spPr>
          <a:xfrm>
            <a:off x="853440" y="335280"/>
            <a:ext cx="439544" cy="369332"/>
          </a:xfrm>
          <a:prstGeom prst="rect">
            <a:avLst/>
          </a:prstGeom>
          <a:noFill/>
        </p:spPr>
        <p:txBody>
          <a:bodyPr wrap="none" rtlCol="0">
            <a:spAutoFit/>
          </a:bodyPr>
          <a:lstStyle/>
          <a:p>
            <a:r>
              <a:rPr lang="en-US" altLang="zh-CN" dirty="0"/>
              <a:t>R1</a:t>
            </a:r>
            <a:endParaRPr lang="zh-CN" altLang="en-US" dirty="0"/>
          </a:p>
        </p:txBody>
      </p:sp>
    </p:spTree>
    <p:extLst>
      <p:ext uri="{BB962C8B-B14F-4D97-AF65-F5344CB8AC3E}">
        <p14:creationId xmlns:p14="http://schemas.microsoft.com/office/powerpoint/2010/main" val="3975674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9FEAB661-5D97-C114-B99A-9E3913CEAD02}"/>
              </a:ext>
            </a:extLst>
          </p:cNvPr>
          <p:cNvSpPr txBox="1"/>
          <p:nvPr/>
        </p:nvSpPr>
        <p:spPr>
          <a:xfrm>
            <a:off x="809214" y="289676"/>
            <a:ext cx="8849360" cy="2704202"/>
          </a:xfrm>
          <a:prstGeom prst="rect">
            <a:avLst/>
          </a:prstGeom>
          <a:noFill/>
        </p:spPr>
        <p:txBody>
          <a:bodyPr wrap="square">
            <a:spAutoFit/>
          </a:bodyPr>
          <a:lstStyle/>
          <a:p>
            <a:pPr marL="342900" lvl="0" indent="-342900">
              <a:lnSpc>
                <a:spcPct val="115000"/>
              </a:lnSpc>
              <a:spcAft>
                <a:spcPts val="800"/>
              </a:spcAft>
              <a:buSzPts val="1000"/>
              <a:buFont typeface="Symbol" panose="05050102010706020507" pitchFamily="18" charset="2"/>
              <a:buChar char=""/>
              <a:tabLst>
                <a:tab pos="457200" algn="l"/>
              </a:tabLst>
            </a:pPr>
            <a:r>
              <a:rPr lang="zh-CN" altLang="zh-CN" b="1" kern="100" dirty="0">
                <a:effectLst/>
                <a:latin typeface="Times New Roman" panose="02020603050405020304" pitchFamily="18" charset="0"/>
                <a:ea typeface="宋体" panose="02010600030101010101" pitchFamily="2" charset="-122"/>
                <a:cs typeface="Times New Roman" panose="02020603050405020304" pitchFamily="18" charset="0"/>
              </a:rPr>
              <a:t>对抗更强攻击者的鲁棒性不足</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O1</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）：未分析主动攻击者（如</a:t>
            </a:r>
            <a:r>
              <a:rPr lang="zh-CN"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模型剪枝</a:t>
            </a:r>
            <a:r>
              <a:rPr lang="en-US"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zh-CN" altLang="en-US"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待定</a:t>
            </a:r>
            <a:r>
              <a:rPr lang="en-US"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混合训练数据</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）对方案的影响。</a:t>
            </a:r>
          </a:p>
          <a:p>
            <a:pPr marL="342900" lvl="0" indent="-342900">
              <a:lnSpc>
                <a:spcPct val="115000"/>
              </a:lnSpc>
              <a:spcAft>
                <a:spcPts val="800"/>
              </a:spcAft>
              <a:buSzPts val="1000"/>
              <a:buFont typeface="Symbol" panose="05050102010706020507" pitchFamily="18" charset="2"/>
              <a:buChar char=""/>
              <a:tabLst>
                <a:tab pos="457200" algn="l"/>
              </a:tabLst>
            </a:pPr>
            <a:r>
              <a:rPr lang="zh-CN" altLang="zh-CN" b="1" kern="100" dirty="0">
                <a:effectLst/>
                <a:latin typeface="Times New Roman" panose="02020603050405020304" pitchFamily="18" charset="0"/>
                <a:ea typeface="宋体" panose="02010600030101010101" pitchFamily="2" charset="-122"/>
                <a:cs typeface="Times New Roman" panose="02020603050405020304" pitchFamily="18" charset="0"/>
              </a:rPr>
              <a:t>设计选择缺乏</a:t>
            </a:r>
            <a:r>
              <a:rPr lang="zh-CN" altLang="zh-CN" b="1"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理论支持</a:t>
            </a:r>
            <a:r>
              <a:rPr lang="zh-CN" altLang="en-US" b="1"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（不好改）</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O2</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p>
          <a:p>
            <a:pPr marL="742950" lvl="1" indent="-285750">
              <a:lnSpc>
                <a:spcPct val="115000"/>
              </a:lnSpc>
              <a:spcAft>
                <a:spcPts val="800"/>
              </a:spcAft>
              <a:buSzPts val="1000"/>
              <a:buFont typeface="Courier New" panose="02070309020205020404" pitchFamily="49" charset="0"/>
              <a:buChar char="o"/>
              <a:tabLst>
                <a:tab pos="914400" algn="l"/>
              </a:tabLst>
            </a:pP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选择高预测熵节点作为</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硬节点</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的有效性依赖数据。</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en-US"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引入的语句</a:t>
            </a:r>
            <a:endParaRPr lang="zh-CN"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lnSpc>
                <a:spcPct val="115000"/>
              </a:lnSpc>
              <a:spcAft>
                <a:spcPts val="800"/>
              </a:spcAft>
              <a:buSzPts val="1000"/>
              <a:buFont typeface="Courier New" panose="02070309020205020404" pitchFamily="49" charset="0"/>
              <a:buChar char="o"/>
              <a:tabLst>
                <a:tab pos="914400" algn="l"/>
              </a:tabLst>
            </a:pP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超参数的选择未充分论证。</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 </a:t>
            </a:r>
            <a:r>
              <a:rPr lang="zh-CN" altLang="en-US"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简洁的解释选择超参数的原因 巧妙一点</a:t>
            </a:r>
            <a:endParaRPr lang="zh-CN"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r>
              <a:rPr lang="zh-CN" altLang="zh-CN" b="1" kern="100" dirty="0">
                <a:effectLst/>
                <a:latin typeface="Times New Roman" panose="02020603050405020304" pitchFamily="18" charset="0"/>
                <a:ea typeface="宋体" panose="02010600030101010101" pitchFamily="2" charset="-122"/>
                <a:cs typeface="Times New Roman" panose="02020603050405020304" pitchFamily="18" charset="0"/>
              </a:rPr>
              <a:t>实验指标单一</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O3</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）：仅报告验证成功率（</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VSR</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），需补充</a:t>
            </a:r>
            <a:r>
              <a:rPr lang="zh-CN"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误报率</a:t>
            </a:r>
            <a:r>
              <a:rPr lang="en-US" altLang="zh-CN"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F1</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等指标。</a:t>
            </a:r>
            <a:r>
              <a:rPr lang="zh-CN" altLang="en-US"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（增加新场景实验的时候考虑）</a:t>
            </a:r>
            <a:endParaRPr lang="zh-CN"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6" name="文本框 5">
            <a:extLst>
              <a:ext uri="{FF2B5EF4-FFF2-40B4-BE49-F238E27FC236}">
                <a16:creationId xmlns:a16="http://schemas.microsoft.com/office/drawing/2014/main" id="{E07347C4-C9BF-E92E-A350-C7E177F14222}"/>
              </a:ext>
            </a:extLst>
          </p:cNvPr>
          <p:cNvSpPr txBox="1"/>
          <p:nvPr/>
        </p:nvSpPr>
        <p:spPr>
          <a:xfrm>
            <a:off x="880932" y="0"/>
            <a:ext cx="439544" cy="369332"/>
          </a:xfrm>
          <a:prstGeom prst="rect">
            <a:avLst/>
          </a:prstGeom>
          <a:noFill/>
        </p:spPr>
        <p:txBody>
          <a:bodyPr wrap="none" rtlCol="0">
            <a:spAutoFit/>
          </a:bodyPr>
          <a:lstStyle/>
          <a:p>
            <a:r>
              <a:rPr lang="en-US" altLang="zh-CN" dirty="0"/>
              <a:t>R2</a:t>
            </a:r>
            <a:endParaRPr lang="zh-CN" altLang="en-US" dirty="0"/>
          </a:p>
        </p:txBody>
      </p:sp>
      <p:sp>
        <p:nvSpPr>
          <p:cNvPr id="3" name="文本框 2">
            <a:extLst>
              <a:ext uri="{FF2B5EF4-FFF2-40B4-BE49-F238E27FC236}">
                <a16:creationId xmlns:a16="http://schemas.microsoft.com/office/drawing/2014/main" id="{CF4C6A4E-E6D5-BFCC-9742-7448ECC7D7C2}"/>
              </a:ext>
            </a:extLst>
          </p:cNvPr>
          <p:cNvSpPr txBox="1"/>
          <p:nvPr/>
        </p:nvSpPr>
        <p:spPr>
          <a:xfrm>
            <a:off x="555810" y="2993878"/>
            <a:ext cx="10623177" cy="3693319"/>
          </a:xfrm>
          <a:prstGeom prst="rect">
            <a:avLst/>
          </a:prstGeom>
          <a:noFill/>
        </p:spPr>
        <p:txBody>
          <a:bodyPr wrap="square">
            <a:spAutoFit/>
          </a:bodyPr>
          <a:lstStyle/>
          <a:p>
            <a:pPr marL="285750" indent="-285750">
              <a:buFont typeface="Wingdings" panose="05000000000000000000" pitchFamily="2" charset="2"/>
              <a:buChar char="l"/>
            </a:pPr>
            <a:r>
              <a:rPr lang="zh-CN" altLang="en-US" b="0" i="0" dirty="0">
                <a:solidFill>
                  <a:srgbClr val="111133"/>
                </a:solidFill>
                <a:effectLst/>
                <a:latin typeface="Times New Roman" panose="02020603050405020304" pitchFamily="18" charset="0"/>
                <a:ea typeface="宋体" panose="02010600030101010101" pitchFamily="2" charset="-122"/>
                <a:cs typeface="Times New Roman" panose="02020603050405020304" pitchFamily="18" charset="0"/>
              </a:rPr>
              <a:t>图</a:t>
            </a:r>
            <a:r>
              <a:rPr lang="en-US" altLang="zh-CN" b="0" i="0" dirty="0">
                <a:solidFill>
                  <a:srgbClr val="111133"/>
                </a:solidFill>
                <a:effectLst/>
                <a:latin typeface="Times New Roman" panose="02020603050405020304" pitchFamily="18" charset="0"/>
                <a:ea typeface="宋体" panose="02010600030101010101" pitchFamily="2" charset="-122"/>
                <a:cs typeface="Times New Roman" panose="02020603050405020304" pitchFamily="18" charset="0"/>
              </a:rPr>
              <a:t>2</a:t>
            </a:r>
            <a:r>
              <a:rPr lang="zh-CN" altLang="en-US" b="0" i="0" dirty="0">
                <a:solidFill>
                  <a:srgbClr val="111133"/>
                </a:solidFill>
                <a:effectLst/>
                <a:latin typeface="Times New Roman" panose="02020603050405020304" pitchFamily="18" charset="0"/>
                <a:ea typeface="宋体" panose="02010600030101010101" pitchFamily="2" charset="-122"/>
                <a:cs typeface="Times New Roman" panose="02020603050405020304" pitchFamily="18" charset="0"/>
              </a:rPr>
              <a:t>较难理解。能否更详细地解释不同类型节点（如“</a:t>
            </a:r>
            <a:r>
              <a:rPr lang="zh-CN" altLang="en-US" b="0" i="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困难节点</a:t>
            </a:r>
            <a:r>
              <a:rPr lang="zh-CN" altLang="en-US" b="0" i="0" dirty="0">
                <a:solidFill>
                  <a:srgbClr val="111133"/>
                </a:solidFill>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b="0" i="0" dirty="0">
                <a:solidFill>
                  <a:srgbClr val="111133"/>
                </a:solidFill>
                <a:effectLst/>
                <a:latin typeface="Times New Roman" panose="02020603050405020304" pitchFamily="18" charset="0"/>
                <a:ea typeface="宋体" panose="02010600030101010101" pitchFamily="2" charset="-122"/>
                <a:cs typeface="Times New Roman" panose="02020603050405020304" pitchFamily="18" charset="0"/>
              </a:rPr>
              <a:t>P</a:t>
            </a:r>
            <a:r>
              <a:rPr lang="zh-CN" altLang="en-US" b="0" i="0" dirty="0">
                <a:solidFill>
                  <a:srgbClr val="111133"/>
                </a:solidFill>
                <a:effectLst/>
                <a:latin typeface="Times New Roman" panose="02020603050405020304" pitchFamily="18" charset="0"/>
                <a:ea typeface="宋体" panose="02010600030101010101" pitchFamily="2" charset="-122"/>
                <a:cs typeface="Times New Roman" panose="02020603050405020304" pitchFamily="18" charset="0"/>
              </a:rPr>
              <a:t>节点”、“</a:t>
            </a:r>
            <a:r>
              <a:rPr lang="en-US" altLang="zh-CN" b="0" i="0" dirty="0">
                <a:solidFill>
                  <a:srgbClr val="111133"/>
                </a:solidFill>
                <a:effectLst/>
                <a:latin typeface="Times New Roman" panose="02020603050405020304" pitchFamily="18" charset="0"/>
                <a:ea typeface="宋体" panose="02010600030101010101" pitchFamily="2" charset="-122"/>
                <a:cs typeface="Times New Roman" panose="02020603050405020304" pitchFamily="18" charset="0"/>
              </a:rPr>
              <a:t>T</a:t>
            </a:r>
            <a:r>
              <a:rPr lang="zh-CN" altLang="en-US" b="0" i="0" dirty="0">
                <a:solidFill>
                  <a:srgbClr val="111133"/>
                </a:solidFill>
                <a:effectLst/>
                <a:latin typeface="Times New Roman" panose="02020603050405020304" pitchFamily="18" charset="0"/>
                <a:ea typeface="宋体" panose="02010600030101010101" pitchFamily="2" charset="-122"/>
                <a:cs typeface="Times New Roman" panose="02020603050405020304" pitchFamily="18" charset="0"/>
              </a:rPr>
              <a:t>节点”）的区别以及整个流程的执行顺序？</a:t>
            </a:r>
            <a:r>
              <a:rPr lang="zh-CN" altLang="en-US" b="0" i="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（关注新概念的形象化的描述和解释）</a:t>
            </a:r>
            <a:endParaRPr lang="en-US" altLang="zh-CN" b="0" i="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285750" indent="-285750">
              <a:buFont typeface="Wingdings" panose="05000000000000000000" pitchFamily="2" charset="2"/>
              <a:buChar char="l"/>
            </a:pPr>
            <a:endParaRPr lang="en-US" altLang="zh-CN" dirty="0">
              <a:solidFill>
                <a:srgbClr val="111133"/>
              </a:solidFill>
              <a:latin typeface="Times New Roman" panose="02020603050405020304" pitchFamily="18" charset="0"/>
              <a:ea typeface="宋体" panose="02010600030101010101" pitchFamily="2" charset="-122"/>
              <a:cs typeface="Times New Roman" panose="02020603050405020304" pitchFamily="18" charset="0"/>
            </a:endParaRPr>
          </a:p>
          <a:p>
            <a:pPr marL="285750" indent="-285750">
              <a:buFont typeface="Wingdings" panose="05000000000000000000" pitchFamily="2" charset="2"/>
              <a:buChar char="l"/>
            </a:pPr>
            <a:r>
              <a:rPr lang="zh-CN" altLang="en-US" dirty="0">
                <a:solidFill>
                  <a:srgbClr val="111133"/>
                </a:solidFill>
                <a:latin typeface="宋体" panose="02010600030101010101" pitchFamily="2" charset="-122"/>
                <a:ea typeface="宋体" panose="02010600030101010101" pitchFamily="2" charset="-122"/>
                <a:cs typeface="Times New Roman" panose="02020603050405020304" pitchFamily="18" charset="0"/>
              </a:rPr>
              <a:t>“无损”（</a:t>
            </a:r>
            <a:r>
              <a:rPr lang="en-US" altLang="zh-CN" dirty="0">
                <a:solidFill>
                  <a:srgbClr val="111133"/>
                </a:solidFill>
                <a:latin typeface="宋体" panose="02010600030101010101" pitchFamily="2" charset="-122"/>
                <a:ea typeface="宋体" panose="02010600030101010101" pitchFamily="2" charset="-122"/>
                <a:cs typeface="Times New Roman" panose="02020603050405020304" pitchFamily="18" charset="0"/>
              </a:rPr>
              <a:t>damage-free</a:t>
            </a:r>
            <a:r>
              <a:rPr lang="zh-CN" altLang="en-US" dirty="0">
                <a:solidFill>
                  <a:srgbClr val="111133"/>
                </a:solidFill>
                <a:latin typeface="宋体" panose="02010600030101010101" pitchFamily="2" charset="-122"/>
                <a:ea typeface="宋体" panose="02010600030101010101" pitchFamily="2" charset="-122"/>
                <a:cs typeface="Times New Roman" panose="02020603050405020304" pitchFamily="18" charset="0"/>
              </a:rPr>
              <a:t>）这一表述可能言过其实，因为所提方案确实对数据进行了扰动，即引入了某种“损伤”。使用“保持效用”（</a:t>
            </a:r>
            <a:r>
              <a:rPr lang="en-US" altLang="zh-CN" dirty="0">
                <a:solidFill>
                  <a:srgbClr val="FF0000"/>
                </a:solidFill>
                <a:latin typeface="宋体" panose="02010600030101010101" pitchFamily="2" charset="-122"/>
                <a:ea typeface="宋体" panose="02010600030101010101" pitchFamily="2" charset="-122"/>
                <a:cs typeface="Times New Roman" panose="02020603050405020304" pitchFamily="18" charset="0"/>
              </a:rPr>
              <a:t>utility-preserving</a:t>
            </a:r>
            <a:r>
              <a:rPr lang="zh-CN" altLang="en-US" dirty="0">
                <a:solidFill>
                  <a:srgbClr val="111133"/>
                </a:solidFill>
                <a:latin typeface="宋体" panose="02010600030101010101" pitchFamily="2" charset="-122"/>
                <a:ea typeface="宋体" panose="02010600030101010101" pitchFamily="2" charset="-122"/>
                <a:cs typeface="Times New Roman" panose="02020603050405020304" pitchFamily="18" charset="0"/>
              </a:rPr>
              <a:t>）可能更为准确。</a:t>
            </a:r>
            <a:r>
              <a:rPr lang="zh-CN" altLang="en-US" dirty="0">
                <a:solidFill>
                  <a:srgbClr val="FF0000"/>
                </a:solidFill>
                <a:latin typeface="宋体" panose="02010600030101010101" pitchFamily="2" charset="-122"/>
                <a:ea typeface="宋体" panose="02010600030101010101" pitchFamily="2" charset="-122"/>
                <a:cs typeface="Times New Roman" panose="02020603050405020304" pitchFamily="18" charset="0"/>
              </a:rPr>
              <a:t>（无损的形容词替换）检查替换后语句是否合理</a:t>
            </a:r>
            <a:r>
              <a:rPr lang="en-US" altLang="zh-CN" dirty="0">
                <a:solidFill>
                  <a:srgbClr val="FF0000"/>
                </a:solidFill>
                <a:latin typeface="宋体" panose="02010600030101010101" pitchFamily="2" charset="-122"/>
                <a:ea typeface="宋体" panose="02010600030101010101" pitchFamily="2" charset="-122"/>
                <a:cs typeface="Times New Roman" panose="02020603050405020304" pitchFamily="18" charset="0"/>
              </a:rPr>
              <a:t> </a:t>
            </a:r>
            <a:r>
              <a:rPr lang="zh-CN" altLang="en-US" dirty="0">
                <a:solidFill>
                  <a:srgbClr val="FF0000"/>
                </a:solidFill>
                <a:latin typeface="宋体" panose="02010600030101010101" pitchFamily="2" charset="-122"/>
                <a:ea typeface="宋体" panose="02010600030101010101" pitchFamily="2" charset="-122"/>
                <a:cs typeface="Times New Roman" panose="02020603050405020304" pitchFamily="18" charset="0"/>
              </a:rPr>
              <a:t>本身 前后两句话 </a:t>
            </a:r>
            <a:r>
              <a:rPr lang="en-US" altLang="zh-CN" dirty="0">
                <a:solidFill>
                  <a:srgbClr val="FF0000"/>
                </a:solidFill>
                <a:latin typeface="宋体" panose="02010600030101010101" pitchFamily="2" charset="-122"/>
                <a:ea typeface="宋体" panose="02010600030101010101" pitchFamily="2" charset="-122"/>
                <a:cs typeface="Times New Roman" panose="02020603050405020304" pitchFamily="18" charset="0"/>
              </a:rPr>
              <a:t>insight </a:t>
            </a:r>
            <a:r>
              <a:rPr lang="zh-CN" altLang="en-US" dirty="0">
                <a:solidFill>
                  <a:srgbClr val="FF0000"/>
                </a:solidFill>
                <a:latin typeface="宋体" panose="02010600030101010101" pitchFamily="2" charset="-122"/>
                <a:ea typeface="宋体" panose="02010600030101010101" pitchFamily="2" charset="-122"/>
                <a:cs typeface="Times New Roman" panose="02020603050405020304" pitchFamily="18" charset="0"/>
              </a:rPr>
              <a:t>对数据集效用没有影响 </a:t>
            </a:r>
            <a:r>
              <a:rPr lang="en-US" altLang="zh-CN" dirty="0">
                <a:solidFill>
                  <a:srgbClr val="FF0000"/>
                </a:solidFill>
                <a:latin typeface="宋体" panose="02010600030101010101" pitchFamily="2" charset="-122"/>
                <a:ea typeface="宋体" panose="02010600030101010101" pitchFamily="2" charset="-122"/>
                <a:cs typeface="Times New Roman" panose="02020603050405020304" pitchFamily="18" charset="0"/>
              </a:rPr>
              <a:t>-&gt;</a:t>
            </a:r>
            <a:r>
              <a:rPr lang="zh-CN" altLang="en-US" dirty="0">
                <a:solidFill>
                  <a:srgbClr val="FF0000"/>
                </a:solidFill>
                <a:latin typeface="宋体" panose="02010600030101010101" pitchFamily="2" charset="-122"/>
                <a:ea typeface="宋体" panose="02010600030101010101" pitchFamily="2" charset="-122"/>
                <a:cs typeface="Times New Roman" panose="02020603050405020304" pitchFamily="18" charset="0"/>
              </a:rPr>
              <a:t>混合训练 混合前后对数据集效用的影响对比实验</a:t>
            </a:r>
            <a:endParaRPr lang="en-US" altLang="zh-CN" dirty="0">
              <a:solidFill>
                <a:srgbClr val="111133"/>
              </a:solidFill>
              <a:latin typeface="宋体" panose="02010600030101010101" pitchFamily="2" charset="-122"/>
              <a:ea typeface="宋体" panose="02010600030101010101" pitchFamily="2" charset="-122"/>
              <a:cs typeface="Times New Roman" panose="02020603050405020304" pitchFamily="18" charset="0"/>
            </a:endParaRPr>
          </a:p>
          <a:p>
            <a:pPr marL="285750" indent="-285750">
              <a:buFont typeface="Wingdings" panose="05000000000000000000" pitchFamily="2" charset="2"/>
              <a:buChar char="l"/>
            </a:pPr>
            <a:r>
              <a:rPr lang="zh-CN" altLang="en-US" dirty="0">
                <a:solidFill>
                  <a:srgbClr val="111133"/>
                </a:solidFill>
                <a:latin typeface="Times New Roman" panose="02020603050405020304" pitchFamily="18" charset="0"/>
                <a:ea typeface="宋体" panose="02010600030101010101" pitchFamily="2" charset="-122"/>
                <a:cs typeface="Times New Roman" panose="02020603050405020304" pitchFamily="18" charset="0"/>
              </a:rPr>
              <a:t>如 </a:t>
            </a:r>
            <a:r>
              <a:rPr lang="en-US" altLang="zh-CN" dirty="0">
                <a:solidFill>
                  <a:srgbClr val="111133"/>
                </a:solidFill>
                <a:latin typeface="Times New Roman" panose="02020603050405020304" pitchFamily="18" charset="0"/>
                <a:ea typeface="宋体" panose="02010600030101010101" pitchFamily="2" charset="-122"/>
                <a:cs typeface="Times New Roman" panose="02020603050405020304" pitchFamily="18" charset="0"/>
              </a:rPr>
              <a:t>O1 </a:t>
            </a:r>
            <a:r>
              <a:rPr lang="zh-CN" altLang="en-US" dirty="0">
                <a:solidFill>
                  <a:srgbClr val="111133"/>
                </a:solidFill>
                <a:latin typeface="Times New Roman" panose="02020603050405020304" pitchFamily="18" charset="0"/>
                <a:ea typeface="宋体" panose="02010600030101010101" pitchFamily="2" charset="-122"/>
                <a:cs typeface="Times New Roman" panose="02020603050405020304" pitchFamily="18" charset="0"/>
              </a:rPr>
              <a:t>和 </a:t>
            </a:r>
            <a:r>
              <a:rPr lang="en-US" altLang="zh-CN" dirty="0">
                <a:solidFill>
                  <a:srgbClr val="111133"/>
                </a:solidFill>
                <a:latin typeface="Times New Roman" panose="02020603050405020304" pitchFamily="18" charset="0"/>
                <a:ea typeface="宋体" panose="02010600030101010101" pitchFamily="2" charset="-122"/>
                <a:cs typeface="Times New Roman" panose="02020603050405020304" pitchFamily="18" charset="0"/>
              </a:rPr>
              <a:t>O2 </a:t>
            </a:r>
            <a:r>
              <a:rPr lang="zh-CN" altLang="en-US" dirty="0">
                <a:solidFill>
                  <a:srgbClr val="111133"/>
                </a:solidFill>
                <a:latin typeface="Times New Roman" panose="02020603050405020304" pitchFamily="18" charset="0"/>
                <a:ea typeface="宋体" panose="02010600030101010101" pitchFamily="2" charset="-122"/>
                <a:cs typeface="Times New Roman" panose="02020603050405020304" pitchFamily="18" charset="0"/>
              </a:rPr>
              <a:t>所述，本文的主要问题在于攻击者模型较为薄弱。为增强论文说服力，建议作者分析在“知情攻击者”（</a:t>
            </a:r>
            <a:r>
              <a:rPr lang="en-US" altLang="zh-CN" dirty="0">
                <a:solidFill>
                  <a:srgbClr val="111133"/>
                </a:solidFill>
                <a:latin typeface="Times New Roman" panose="02020603050405020304" pitchFamily="18" charset="0"/>
                <a:ea typeface="宋体" panose="02010600030101010101" pitchFamily="2" charset="-122"/>
                <a:cs typeface="Times New Roman" panose="02020603050405020304" pitchFamily="18" charset="0"/>
              </a:rPr>
              <a:t>informed attacker</a:t>
            </a:r>
            <a:r>
              <a:rPr lang="zh-CN" altLang="en-US" dirty="0">
                <a:solidFill>
                  <a:srgbClr val="111133"/>
                </a:solidFill>
                <a:latin typeface="Times New Roman" panose="02020603050405020304" pitchFamily="18" charset="0"/>
                <a:ea typeface="宋体" panose="02010600030101010101" pitchFamily="2" charset="-122"/>
                <a:cs typeface="Times New Roman" panose="02020603050405020304" pitchFamily="18" charset="0"/>
              </a:rPr>
              <a:t>）场景下的方案表现，即攻击者已知晓该方案的设计原理。具体而言，作者可测试白盒攻击者采用针对性防御手段的情况，例如：基于图数据增强的对抗训练、差分隐私训练（如 </a:t>
            </a:r>
            <a:r>
              <a:rPr lang="en-US" altLang="zh-CN" dirty="0">
                <a:solidFill>
                  <a:srgbClr val="111133"/>
                </a:solidFill>
                <a:latin typeface="Times New Roman" panose="02020603050405020304" pitchFamily="18" charset="0"/>
                <a:ea typeface="宋体" panose="02010600030101010101" pitchFamily="2" charset="-122"/>
                <a:cs typeface="Times New Roman" panose="02020603050405020304" pitchFamily="18" charset="0"/>
              </a:rPr>
              <a:t>DP-SGD</a:t>
            </a:r>
            <a:r>
              <a:rPr lang="zh-CN" altLang="en-US" dirty="0">
                <a:solidFill>
                  <a:srgbClr val="111133"/>
                </a:solidFill>
                <a:latin typeface="Times New Roman" panose="02020603050405020304" pitchFamily="18" charset="0"/>
                <a:ea typeface="宋体" panose="02010600030101010101" pitchFamily="2" charset="-122"/>
                <a:cs typeface="Times New Roman" panose="02020603050405020304" pitchFamily="18" charset="0"/>
              </a:rPr>
              <a:t>）、知识蒸馏、模型校准</a:t>
            </a:r>
            <a:r>
              <a:rPr lang="en-US" altLang="zh-CN" dirty="0">
                <a:solidFill>
                  <a:srgbClr val="111133"/>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dirty="0">
                <a:solidFill>
                  <a:srgbClr val="111133"/>
                </a:solidFill>
                <a:latin typeface="Times New Roman" panose="02020603050405020304" pitchFamily="18" charset="0"/>
                <a:ea typeface="宋体" panose="02010600030101010101" pitchFamily="2" charset="-122"/>
                <a:cs typeface="Times New Roman" panose="02020603050405020304" pitchFamily="18" charset="0"/>
              </a:rPr>
              <a:t>温度缩放、训练后量化，以及使用干净数据与带水印数据混合训练等。</a:t>
            </a:r>
            <a:r>
              <a:rPr lang="zh-CN" altLang="en-US"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（自适应攻击者的切入点） 版权窃取的攻击方式  </a:t>
            </a:r>
            <a:r>
              <a:rPr lang="en-US" altLang="zh-CN"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1</a:t>
            </a:r>
            <a:r>
              <a:rPr lang="zh-CN" altLang="en-US"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、涉及这一部分的描述要做修改（在确定好位置之后，增加一些描述）</a:t>
            </a:r>
            <a:r>
              <a:rPr lang="en-US" altLang="zh-CN"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2</a:t>
            </a:r>
            <a:r>
              <a:rPr lang="zh-CN" altLang="en-US"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、要增加相应的实验来进行作证</a:t>
            </a:r>
            <a:endParaRPr lang="en-US" altLang="zh-CN"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8497188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9FEAB661-5D97-C114-B99A-9E3913CEAD02}"/>
              </a:ext>
            </a:extLst>
          </p:cNvPr>
          <p:cNvSpPr txBox="1"/>
          <p:nvPr/>
        </p:nvSpPr>
        <p:spPr>
          <a:xfrm>
            <a:off x="398631" y="529525"/>
            <a:ext cx="11730616" cy="5231047"/>
          </a:xfrm>
          <a:prstGeom prst="rect">
            <a:avLst/>
          </a:prstGeom>
          <a:noFill/>
        </p:spPr>
        <p:txBody>
          <a:bodyPr wrap="square">
            <a:spAutoFit/>
          </a:bodyPr>
          <a:lstStyle/>
          <a:p>
            <a:pPr marL="342900" lvl="0" indent="-342900">
              <a:lnSpc>
                <a:spcPct val="115000"/>
              </a:lnSpc>
              <a:spcAft>
                <a:spcPts val="800"/>
              </a:spcAft>
              <a:buSzPts val="1000"/>
              <a:buFont typeface="Symbol" panose="05050102010706020507" pitchFamily="18" charset="2"/>
              <a:buChar char=""/>
              <a:tabLst>
                <a:tab pos="457200" algn="l"/>
              </a:tabLst>
            </a:pPr>
            <a:r>
              <a:rPr lang="zh-CN" altLang="zh-CN" b="1" kern="100" dirty="0">
                <a:effectLst/>
                <a:latin typeface="Times New Roman" panose="02020603050405020304" pitchFamily="18" charset="0"/>
                <a:ea typeface="宋体" panose="02010600030101010101" pitchFamily="2" charset="-122"/>
                <a:cs typeface="Times New Roman" panose="02020603050405020304" pitchFamily="18" charset="0"/>
              </a:rPr>
              <a:t>可行性讨论不足</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O1</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）：若攻击者无法访问模型，方法是否可行？需讨论限制或提出替代方案。</a:t>
            </a:r>
          </a:p>
          <a:p>
            <a:pPr marL="342900" lvl="0" indent="-342900">
              <a:lnSpc>
                <a:spcPct val="115000"/>
              </a:lnSpc>
              <a:spcAft>
                <a:spcPts val="800"/>
              </a:spcAft>
              <a:buSzPts val="1000"/>
              <a:buFont typeface="Symbol" panose="05050102010706020507" pitchFamily="18" charset="2"/>
              <a:buChar char=""/>
              <a:tabLst>
                <a:tab pos="457200" algn="l"/>
              </a:tabLst>
            </a:pPr>
            <a:r>
              <a:rPr lang="zh-CN" altLang="zh-CN" b="1" kern="100" dirty="0">
                <a:effectLst/>
                <a:latin typeface="Times New Roman" panose="02020603050405020304" pitchFamily="18" charset="0"/>
                <a:ea typeface="宋体" panose="02010600030101010101" pitchFamily="2" charset="-122"/>
                <a:cs typeface="Times New Roman" panose="02020603050405020304" pitchFamily="18" charset="0"/>
              </a:rPr>
              <a:t>任务特定性问题</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O2</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）：水印对不同任务（如节点分类</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 vs. </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图</a:t>
            </a:r>
            <a:r>
              <a:rPr lang="zh-CN" altLang="en-US" kern="100" dirty="0">
                <a:effectLst/>
                <a:latin typeface="Times New Roman" panose="02020603050405020304" pitchFamily="18" charset="0"/>
                <a:ea typeface="宋体" panose="02010600030101010101" pitchFamily="2" charset="-122"/>
                <a:cs typeface="Times New Roman" panose="02020603050405020304" pitchFamily="18" charset="0"/>
              </a:rPr>
              <a:t>分类</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）的泛化能力不足。</a:t>
            </a:r>
          </a:p>
          <a:p>
            <a:pPr marL="342900" lvl="0" indent="-342900">
              <a:lnSpc>
                <a:spcPct val="115000"/>
              </a:lnSpc>
              <a:spcAft>
                <a:spcPts val="800"/>
              </a:spcAft>
              <a:buSzPts val="1000"/>
              <a:buFont typeface="Symbol" panose="05050102010706020507" pitchFamily="18" charset="2"/>
              <a:buChar char=""/>
              <a:tabLst>
                <a:tab pos="457200" algn="l"/>
              </a:tabLst>
            </a:pPr>
            <a:r>
              <a:rPr lang="zh-CN" altLang="zh-CN" b="1" kern="100" dirty="0">
                <a:effectLst/>
                <a:latin typeface="Times New Roman" panose="02020603050405020304" pitchFamily="18" charset="0"/>
                <a:ea typeface="宋体" panose="02010600030101010101" pitchFamily="2" charset="-122"/>
                <a:cs typeface="Times New Roman" panose="02020603050405020304" pitchFamily="18" charset="0"/>
              </a:rPr>
              <a:t>结构异常检测评估缺失</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O3</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）：未量化评估水印对结构异常检测（如子图稀有性）的鲁棒性。</a:t>
            </a:r>
            <a:r>
              <a:rPr lang="zh-CN" altLang="en-US"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N/A</a:t>
            </a:r>
            <a:r>
              <a:rPr lang="zh-CN" altLang="en-US"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实验数据问题）</a:t>
            </a:r>
            <a:endParaRPr lang="zh-CN"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r>
              <a:rPr lang="zh-CN" altLang="zh-CN" b="1" kern="100" dirty="0">
                <a:effectLst/>
                <a:latin typeface="Times New Roman" panose="02020603050405020304" pitchFamily="18" charset="0"/>
                <a:ea typeface="宋体" panose="02010600030101010101" pitchFamily="2" charset="-122"/>
                <a:cs typeface="Times New Roman" panose="02020603050405020304" pitchFamily="18" charset="0"/>
              </a:rPr>
              <a:t>代理模型依赖风险</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O4</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）：若代理模型泄露，攻击者可能移除水印。</a:t>
            </a:r>
            <a:r>
              <a:rPr lang="zh-CN" altLang="en-US"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（新场景 知道扰动如何生成强度的设定   体现权属验证的方案稳定性和鲁棒性）</a:t>
            </a:r>
            <a:endParaRPr lang="zh-CN"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r>
              <a:rPr lang="zh-CN" altLang="zh-CN" b="1" kern="100" dirty="0">
                <a:effectLst/>
                <a:latin typeface="Times New Roman" panose="02020603050405020304" pitchFamily="18" charset="0"/>
                <a:ea typeface="宋体" panose="02010600030101010101" pitchFamily="2" charset="-122"/>
                <a:cs typeface="Times New Roman" panose="02020603050405020304" pitchFamily="18" charset="0"/>
              </a:rPr>
              <a:t>超参数敏感性分析缺失</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O6</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p>
          <a:p>
            <a:pPr marL="742950" lvl="1" indent="-285750">
              <a:lnSpc>
                <a:spcPct val="115000"/>
              </a:lnSpc>
              <a:spcAft>
                <a:spcPts val="800"/>
              </a:spcAft>
              <a:buSzPts val="1000"/>
              <a:buFont typeface="Courier New" panose="02070309020205020404" pitchFamily="49" charset="0"/>
              <a:buChar char="o"/>
              <a:tabLst>
                <a:tab pos="914400" algn="l"/>
              </a:tabLst>
            </a:pP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未分析超参数（如</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k-hop</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子图大小）对性能的影响。</a:t>
            </a:r>
            <a:r>
              <a:rPr lang="zh-CN" altLang="en-US"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补充</a:t>
            </a:r>
            <a:endParaRPr lang="zh-CN"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lnSpc>
                <a:spcPct val="115000"/>
              </a:lnSpc>
              <a:spcAft>
                <a:spcPts val="800"/>
              </a:spcAft>
              <a:buSzPts val="1000"/>
              <a:buFont typeface="Courier New" panose="02070309020205020404" pitchFamily="49" charset="0"/>
              <a:buChar char="o"/>
              <a:tabLst>
                <a:tab pos="914400" algn="l"/>
              </a:tabLst>
            </a:pP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双提示矩阵的初始化策略未明确。</a:t>
            </a:r>
            <a:r>
              <a:rPr lang="zh-CN" altLang="en-US"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补充</a:t>
            </a:r>
            <a:endPar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r>
              <a:rPr lang="zh-CN" altLang="zh-CN" b="1" kern="100" dirty="0">
                <a:effectLst/>
                <a:latin typeface="Times New Roman" panose="02020603050405020304" pitchFamily="18" charset="0"/>
                <a:ea typeface="宋体" panose="02010600030101010101" pitchFamily="2" charset="-122"/>
                <a:cs typeface="Times New Roman" panose="02020603050405020304" pitchFamily="18" charset="0"/>
              </a:rPr>
              <a:t>双层优化问题</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O7</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）：未讨论收敛性、稳定性及计算效率，可能影响实际应用。</a:t>
            </a:r>
            <a:r>
              <a:rPr lang="zh-CN" altLang="en-US"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（内容不够的时候添加）</a:t>
            </a:r>
            <a:endParaRPr lang="zh-CN"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342900" indent="-342900">
              <a:lnSpc>
                <a:spcPct val="115000"/>
              </a:lnSpc>
              <a:spcAft>
                <a:spcPts val="800"/>
              </a:spcAft>
              <a:buSzPts val="1000"/>
              <a:buFont typeface="Symbol" panose="05050102010706020507" pitchFamily="18" charset="2"/>
              <a:buChar char=""/>
              <a:tabLst>
                <a:tab pos="457200" algn="l"/>
              </a:tabLst>
            </a:pPr>
            <a:r>
              <a:rPr lang="zh-CN" altLang="zh-CN" b="1" kern="100" dirty="0">
                <a:effectLst/>
                <a:latin typeface="Times New Roman" panose="02020603050405020304" pitchFamily="18" charset="0"/>
                <a:ea typeface="宋体" panose="02010600030101010101" pitchFamily="2" charset="-122"/>
                <a:cs typeface="Times New Roman" panose="02020603050405020304" pitchFamily="18" charset="0"/>
              </a:rPr>
              <a:t>模型异质性下的转移性不足</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O8</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）：需验证方法在模型能力差异大时的有效性。</a:t>
            </a:r>
            <a:r>
              <a:rPr lang="zh-CN" altLang="en-US"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（内容不够的时候添加）</a:t>
            </a:r>
            <a:endPar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r>
              <a:rPr lang="zh-CN" altLang="zh-CN" b="1" kern="100" dirty="0">
                <a:effectLst/>
                <a:latin typeface="Times New Roman" panose="02020603050405020304" pitchFamily="18" charset="0"/>
                <a:ea typeface="宋体" panose="02010600030101010101" pitchFamily="2" charset="-122"/>
                <a:cs typeface="Times New Roman" panose="02020603050405020304" pitchFamily="18" charset="0"/>
              </a:rPr>
              <a:t>水印隐蔽性验证不足</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O9</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）：需证明无触发提示时水印不影响正常任务性能。</a:t>
            </a:r>
            <a:r>
              <a:rPr lang="zh-CN" altLang="en-US"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（看看相关内容的描述是否清楚）</a:t>
            </a:r>
            <a:endParaRPr lang="zh-CN"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r>
              <a:rPr lang="zh-CN" altLang="zh-CN" b="1" kern="100" dirty="0">
                <a:effectLst/>
                <a:latin typeface="Times New Roman" panose="02020603050405020304" pitchFamily="18" charset="0"/>
                <a:ea typeface="宋体" panose="02010600030101010101" pitchFamily="2" charset="-122"/>
                <a:cs typeface="Times New Roman" panose="02020603050405020304" pitchFamily="18" charset="0"/>
              </a:rPr>
              <a:t>对比实验不充分</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O10</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）：未与现代非侵入式验证方法直接比较。</a:t>
            </a:r>
            <a:r>
              <a:rPr lang="zh-CN" altLang="en-US" kern="100" dirty="0">
                <a:effectLst/>
                <a:latin typeface="Times New Roman" panose="02020603050405020304" pitchFamily="18" charset="0"/>
                <a:ea typeface="宋体" panose="02010600030101010101" pitchFamily="2" charset="-122"/>
                <a:cs typeface="Times New Roman" panose="02020603050405020304" pitchFamily="18" charset="0"/>
              </a:rPr>
              <a:t>没有对比方法</a:t>
            </a:r>
            <a:endParaRPr lang="zh-CN"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6" name="文本框 5">
            <a:extLst>
              <a:ext uri="{FF2B5EF4-FFF2-40B4-BE49-F238E27FC236}">
                <a16:creationId xmlns:a16="http://schemas.microsoft.com/office/drawing/2014/main" id="{E07347C4-C9BF-E92E-A350-C7E177F14222}"/>
              </a:ext>
            </a:extLst>
          </p:cNvPr>
          <p:cNvSpPr txBox="1"/>
          <p:nvPr/>
        </p:nvSpPr>
        <p:spPr>
          <a:xfrm>
            <a:off x="656814" y="141781"/>
            <a:ext cx="2137124" cy="369332"/>
          </a:xfrm>
          <a:prstGeom prst="rect">
            <a:avLst/>
          </a:prstGeom>
          <a:noFill/>
        </p:spPr>
        <p:txBody>
          <a:bodyPr wrap="none" rtlCol="0">
            <a:spAutoFit/>
          </a:bodyPr>
          <a:lstStyle/>
          <a:p>
            <a:r>
              <a:rPr lang="en-US" altLang="zh-CN" dirty="0"/>
              <a:t>R3</a:t>
            </a:r>
            <a:r>
              <a:rPr lang="zh-CN" altLang="en-US" dirty="0"/>
              <a:t>（创新性不足）</a:t>
            </a:r>
          </a:p>
        </p:txBody>
      </p:sp>
    </p:spTree>
    <p:extLst>
      <p:ext uri="{BB962C8B-B14F-4D97-AF65-F5344CB8AC3E}">
        <p14:creationId xmlns:p14="http://schemas.microsoft.com/office/powerpoint/2010/main" val="40492182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71B23A45-A09B-8EA3-135E-B740D02BD827}"/>
              </a:ext>
            </a:extLst>
          </p:cNvPr>
          <p:cNvSpPr txBox="1"/>
          <p:nvPr/>
        </p:nvSpPr>
        <p:spPr>
          <a:xfrm>
            <a:off x="735104" y="1013013"/>
            <a:ext cx="8065028" cy="923330"/>
          </a:xfrm>
          <a:prstGeom prst="rect">
            <a:avLst/>
          </a:prstGeom>
          <a:noFill/>
        </p:spPr>
        <p:txBody>
          <a:bodyPr wrap="none" rtlCol="0">
            <a:spAutoFit/>
          </a:bodyPr>
          <a:lstStyle/>
          <a:p>
            <a:r>
              <a:rPr lang="en-US" altLang="zh-CN" dirty="0"/>
              <a:t>1</a:t>
            </a:r>
            <a:r>
              <a:rPr lang="zh-CN" altLang="en-US" dirty="0"/>
              <a:t>、投</a:t>
            </a:r>
            <a:r>
              <a:rPr lang="en-US" altLang="zh-CN" dirty="0"/>
              <a:t>TDSC </a:t>
            </a:r>
            <a:r>
              <a:rPr lang="zh-CN" altLang="en-US" dirty="0"/>
              <a:t>把现有的论文换模板，考虑把附录放到正文，考虑逻辑，看看长度</a:t>
            </a:r>
            <a:endParaRPr lang="en-US" altLang="zh-CN" dirty="0"/>
          </a:p>
          <a:p>
            <a:r>
              <a:rPr lang="en-US" altLang="zh-CN" dirty="0"/>
              <a:t>2</a:t>
            </a:r>
            <a:r>
              <a:rPr lang="zh-CN" altLang="en-US" dirty="0"/>
              <a:t>、再次讨论文章的形式，</a:t>
            </a:r>
            <a:endParaRPr lang="en-US" altLang="zh-CN" dirty="0"/>
          </a:p>
          <a:p>
            <a:r>
              <a:rPr lang="en-US" altLang="zh-CN" dirty="0"/>
              <a:t>3</a:t>
            </a:r>
            <a:r>
              <a:rPr lang="zh-CN" altLang="en-US" dirty="0"/>
              <a:t>、考虑三个审稿人的问题在新模板上添加</a:t>
            </a:r>
            <a:endParaRPr lang="en-US" altLang="zh-CN" dirty="0"/>
          </a:p>
        </p:txBody>
      </p:sp>
    </p:spTree>
    <p:extLst>
      <p:ext uri="{BB962C8B-B14F-4D97-AF65-F5344CB8AC3E}">
        <p14:creationId xmlns:p14="http://schemas.microsoft.com/office/powerpoint/2010/main" val="37052986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A496D697-BEEC-1068-50F9-3AAAFCE5DC27}"/>
              </a:ext>
            </a:extLst>
          </p:cNvPr>
          <p:cNvSpPr txBox="1"/>
          <p:nvPr/>
        </p:nvSpPr>
        <p:spPr>
          <a:xfrm>
            <a:off x="475128" y="415938"/>
            <a:ext cx="11098307" cy="6073329"/>
          </a:xfrm>
          <a:prstGeom prst="rect">
            <a:avLst/>
          </a:prstGeom>
          <a:noFill/>
        </p:spPr>
        <p:txBody>
          <a:bodyPr wrap="square">
            <a:spAutoFit/>
          </a:bodyPr>
          <a:lstStyle/>
          <a:p>
            <a:pPr marL="342900" lvl="0" indent="-342900">
              <a:lnSpc>
                <a:spcPct val="115000"/>
              </a:lnSpc>
              <a:spcAft>
                <a:spcPts val="800"/>
              </a:spcAft>
              <a:buSzPts val="1000"/>
              <a:buFont typeface="Symbol" panose="05050102010706020507" pitchFamily="18" charset="2"/>
              <a:buChar char=""/>
              <a:tabLst>
                <a:tab pos="457200" algn="l"/>
              </a:tabLst>
            </a:pPr>
            <a:r>
              <a:rPr lang="zh-CN" altLang="en-US" sz="1800" strike="sngStrike" kern="100" dirty="0">
                <a:effectLst/>
                <a:latin typeface="Times New Roman" panose="02020603050405020304" pitchFamily="18" charset="0"/>
                <a:ea typeface="宋体" panose="02010600030101010101" pitchFamily="2" charset="-122"/>
                <a:cs typeface="Times New Roman" panose="02020603050405020304" pitchFamily="18" charset="0"/>
              </a:rPr>
              <a:t>加一两句动机的内容（动机</a:t>
            </a:r>
            <a:r>
              <a:rPr lang="en-US" altLang="zh-CN" sz="1800" strike="sngStrike"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en-US" sz="1800" strike="sngStrike" kern="100" dirty="0">
                <a:effectLst/>
                <a:latin typeface="Times New Roman" panose="02020603050405020304" pitchFamily="18" charset="0"/>
                <a:ea typeface="宋体" panose="02010600030101010101" pitchFamily="2" charset="-122"/>
                <a:cs typeface="Times New Roman" panose="02020603050405020304" pitchFamily="18" charset="0"/>
              </a:rPr>
              <a:t>场景） </a:t>
            </a:r>
            <a:r>
              <a:rPr lang="en-US" altLang="zh-CN" sz="1800" strike="sngStrike" kern="100" dirty="0">
                <a:effectLst/>
                <a:latin typeface="Times New Roman" panose="02020603050405020304" pitchFamily="18" charset="0"/>
                <a:ea typeface="宋体" panose="02010600030101010101" pitchFamily="2" charset="-122"/>
                <a:cs typeface="Times New Roman" panose="02020603050405020304" pitchFamily="18" charset="0"/>
              </a:rPr>
              <a:t>introduce</a:t>
            </a:r>
            <a:r>
              <a:rPr lang="zh-CN" altLang="en-US" sz="1800" strike="sngStrike" kern="100" dirty="0">
                <a:effectLst/>
                <a:latin typeface="Times New Roman" panose="02020603050405020304" pitchFamily="18" charset="0"/>
                <a:ea typeface="宋体" panose="02010600030101010101" pitchFamily="2" charset="-122"/>
                <a:cs typeface="Times New Roman" panose="02020603050405020304" pitchFamily="18" charset="0"/>
              </a:rPr>
              <a:t>当中 引言部分</a:t>
            </a:r>
            <a:endParaRPr lang="en-US" altLang="zh-CN" sz="1800" strike="sngStrike" kern="100" dirty="0">
              <a:effectLst/>
              <a:latin typeface="Times New Roman" panose="02020603050405020304" pitchFamily="18" charset="0"/>
              <a:ea typeface="宋体" panose="02010600030101010101" pitchFamily="2" charset="-122"/>
              <a:cs typeface="Times New Roman" panose="02020603050405020304" pitchFamily="18" charset="0"/>
            </a:endParaRPr>
          </a:p>
          <a:p>
            <a:pPr marL="342900" indent="-342900">
              <a:lnSpc>
                <a:spcPct val="115000"/>
              </a:lnSpc>
              <a:spcAft>
                <a:spcPts val="800"/>
              </a:spcAft>
              <a:buSzPts val="1000"/>
              <a:buFont typeface="Symbol" panose="05050102010706020507" pitchFamily="18" charset="2"/>
              <a:buChar char=""/>
              <a:tabLst>
                <a:tab pos="457200" algn="l"/>
              </a:tabLst>
            </a:pPr>
            <a:r>
              <a:rPr lang="zh-CN" altLang="en-US" strike="sngStrike" kern="100" dirty="0">
                <a:latin typeface="Times New Roman" panose="02020603050405020304" pitchFamily="18" charset="0"/>
                <a:ea typeface="宋体" panose="02010600030101010101" pitchFamily="2" charset="-122"/>
                <a:cs typeface="Times New Roman" panose="02020603050405020304" pitchFamily="18" charset="0"/>
              </a:rPr>
              <a:t>对比方法 </a:t>
            </a:r>
            <a:r>
              <a:rPr lang="en-US"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2025</a:t>
            </a:r>
          </a:p>
          <a:p>
            <a:pPr marL="342900" indent="-342900">
              <a:lnSpc>
                <a:spcPct val="115000"/>
              </a:lnSpc>
              <a:spcAft>
                <a:spcPts val="800"/>
              </a:spcAft>
              <a:buSzPts val="1000"/>
              <a:buFont typeface="Symbol" panose="05050102010706020507" pitchFamily="18" charset="2"/>
              <a:buChar char=""/>
              <a:tabLst>
                <a:tab pos="457200" algn="l"/>
              </a:tabLst>
            </a:pPr>
            <a:r>
              <a:rPr lang="zh-CN"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混合训练数据</a:t>
            </a:r>
            <a:r>
              <a:rPr lang="zh-CN" altLang="en-US" strike="sngStrike" kern="100" dirty="0">
                <a:latin typeface="Times New Roman" panose="02020603050405020304" pitchFamily="18" charset="0"/>
                <a:ea typeface="宋体" panose="02010600030101010101" pitchFamily="2" charset="-122"/>
                <a:cs typeface="Times New Roman" panose="02020603050405020304" pitchFamily="18" charset="0"/>
              </a:rPr>
              <a:t>对比实验  </a:t>
            </a:r>
            <a:r>
              <a:rPr lang="zh-CN" altLang="en-US"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每个涉及到数据集的实验都要加上混合数据集吗？</a:t>
            </a:r>
            <a:endParaRPr lang="en-US" altLang="zh-CN"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a:p>
            <a:pPr marL="342900" indent="-342900">
              <a:lnSpc>
                <a:spcPct val="115000"/>
              </a:lnSpc>
              <a:spcAft>
                <a:spcPts val="800"/>
              </a:spcAft>
              <a:buSzPts val="1000"/>
              <a:buFont typeface="Symbol" panose="05050102010706020507" pitchFamily="18" charset="2"/>
              <a:buChar char=""/>
              <a:tabLst>
                <a:tab pos="457200" algn="l"/>
              </a:tabLst>
            </a:pPr>
            <a:r>
              <a:rPr lang="zh-CN"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选择高预测熵节点作为</a:t>
            </a:r>
            <a:r>
              <a:rPr lang="en-US"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a:t>
            </a:r>
            <a:r>
              <a:rPr lang="zh-CN"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硬节点</a:t>
            </a:r>
            <a:r>
              <a:rPr lang="en-US"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a:t>
            </a:r>
            <a:r>
              <a:rPr lang="zh-CN"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的有效性依赖数据。</a:t>
            </a:r>
            <a:r>
              <a:rPr lang="en-US"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trike="sngStrike" kern="100" dirty="0">
                <a:latin typeface="Times New Roman" panose="02020603050405020304" pitchFamily="18" charset="0"/>
                <a:ea typeface="宋体" panose="02010600030101010101" pitchFamily="2" charset="-122"/>
                <a:cs typeface="Times New Roman" panose="02020603050405020304" pitchFamily="18" charset="0"/>
              </a:rPr>
              <a:t> 引入的语句</a:t>
            </a:r>
            <a:endParaRPr lang="en-US" altLang="zh-CN" strike="sngStrike" kern="100" dirty="0">
              <a:latin typeface="Times New Roman" panose="02020603050405020304" pitchFamily="18" charset="0"/>
              <a:ea typeface="宋体" panose="02010600030101010101" pitchFamily="2" charset="-122"/>
              <a:cs typeface="Times New Roman" panose="02020603050405020304" pitchFamily="18" charset="0"/>
            </a:endParaRPr>
          </a:p>
          <a:p>
            <a:pPr marL="342900" indent="-342900">
              <a:lnSpc>
                <a:spcPct val="115000"/>
              </a:lnSpc>
              <a:spcAft>
                <a:spcPts val="800"/>
              </a:spcAft>
              <a:buSzPts val="1000"/>
              <a:buFont typeface="Symbol" panose="05050102010706020507" pitchFamily="18" charset="2"/>
              <a:buChar char=""/>
              <a:tabLst>
                <a:tab pos="457200" algn="l"/>
              </a:tabLst>
            </a:pPr>
            <a:r>
              <a:rPr lang="zh-CN" altLang="en-US" strike="sngStrike" kern="100" dirty="0">
                <a:latin typeface="Times New Roman" panose="02020603050405020304" pitchFamily="18" charset="0"/>
                <a:ea typeface="宋体" panose="02010600030101010101" pitchFamily="2" charset="-122"/>
                <a:cs typeface="Times New Roman" panose="02020603050405020304" pitchFamily="18" charset="0"/>
              </a:rPr>
              <a:t>简洁的解释选择超参数的原因 巧妙一点</a:t>
            </a:r>
            <a:endParaRPr lang="zh-CN" altLang="zh-CN" strike="sngStrike" kern="100" dirty="0">
              <a:latin typeface="Times New Roman" panose="02020603050405020304" pitchFamily="18" charset="0"/>
              <a:ea typeface="宋体" panose="02010600030101010101" pitchFamily="2" charset="-122"/>
              <a:cs typeface="Times New Roman" panose="02020603050405020304" pitchFamily="18" charset="0"/>
            </a:endParaRPr>
          </a:p>
          <a:p>
            <a:pPr marL="342900" indent="-342900">
              <a:lnSpc>
                <a:spcPct val="115000"/>
              </a:lnSpc>
              <a:spcAft>
                <a:spcPts val="800"/>
              </a:spcAft>
              <a:buSzPts val="1000"/>
              <a:buFont typeface="Symbol" panose="05050102010706020507" pitchFamily="18" charset="2"/>
              <a:buChar char=""/>
              <a:tabLst>
                <a:tab pos="457200" algn="l"/>
              </a:tabLst>
            </a:pPr>
            <a:r>
              <a:rPr lang="zh-CN" altLang="en-US" strike="sngStrike" dirty="0">
                <a:latin typeface="宋体" panose="02010600030101010101" pitchFamily="2" charset="-122"/>
                <a:ea typeface="宋体" panose="02010600030101010101" pitchFamily="2" charset="-122"/>
                <a:cs typeface="Times New Roman" panose="02020603050405020304" pitchFamily="18" charset="0"/>
              </a:rPr>
              <a:t>（无损的形容词替换）检查替换后语句是否合理</a:t>
            </a:r>
            <a:r>
              <a:rPr lang="en-US" altLang="zh-CN" strike="sngStrike" dirty="0">
                <a:latin typeface="宋体" panose="02010600030101010101" pitchFamily="2" charset="-122"/>
                <a:ea typeface="宋体" panose="02010600030101010101" pitchFamily="2" charset="-122"/>
                <a:cs typeface="Times New Roman" panose="02020603050405020304" pitchFamily="18" charset="0"/>
              </a:rPr>
              <a:t> </a:t>
            </a:r>
            <a:r>
              <a:rPr lang="zh-CN" altLang="en-US" strike="sngStrike" dirty="0">
                <a:latin typeface="宋体" panose="02010600030101010101" pitchFamily="2" charset="-122"/>
                <a:ea typeface="宋体" panose="02010600030101010101" pitchFamily="2" charset="-122"/>
                <a:cs typeface="Times New Roman" panose="02020603050405020304" pitchFamily="18" charset="0"/>
              </a:rPr>
              <a:t>本身 前后两句话 </a:t>
            </a:r>
            <a:r>
              <a:rPr lang="en-US" altLang="zh-CN" strike="sngStrike" dirty="0">
                <a:latin typeface="宋体" panose="02010600030101010101" pitchFamily="2" charset="-122"/>
                <a:ea typeface="宋体" panose="02010600030101010101" pitchFamily="2" charset="-122"/>
                <a:cs typeface="Times New Roman" panose="02020603050405020304" pitchFamily="18" charset="0"/>
              </a:rPr>
              <a:t>insight </a:t>
            </a:r>
            <a:r>
              <a:rPr lang="zh-CN" altLang="en-US" strike="sngStrike" dirty="0">
                <a:latin typeface="宋体" panose="02010600030101010101" pitchFamily="2" charset="-122"/>
                <a:ea typeface="宋体" panose="02010600030101010101" pitchFamily="2" charset="-122"/>
                <a:cs typeface="Times New Roman" panose="02020603050405020304" pitchFamily="18" charset="0"/>
              </a:rPr>
              <a:t>对数据集效用没有影响 </a:t>
            </a:r>
            <a:r>
              <a:rPr lang="en-US" altLang="zh-CN" strike="sngStrike" dirty="0">
                <a:latin typeface="宋体" panose="02010600030101010101" pitchFamily="2" charset="-122"/>
                <a:ea typeface="宋体" panose="02010600030101010101" pitchFamily="2" charset="-122"/>
                <a:cs typeface="Times New Roman" panose="02020603050405020304" pitchFamily="18" charset="0"/>
              </a:rPr>
              <a:t>-&gt;</a:t>
            </a:r>
            <a:r>
              <a:rPr lang="zh-CN" altLang="en-US" strike="sngStrike" dirty="0">
                <a:latin typeface="宋体" panose="02010600030101010101" pitchFamily="2" charset="-122"/>
                <a:ea typeface="宋体" panose="02010600030101010101" pitchFamily="2" charset="-122"/>
                <a:cs typeface="Times New Roman" panose="02020603050405020304" pitchFamily="18" charset="0"/>
              </a:rPr>
              <a:t>混合训练 混合前后对数据集效用的影响对比实验</a:t>
            </a:r>
            <a:endParaRPr lang="en-US" altLang="zh-CN" strike="sngStrike" dirty="0">
              <a:latin typeface="宋体" panose="02010600030101010101" pitchFamily="2" charset="-122"/>
              <a:ea typeface="宋体" panose="02010600030101010101" pitchFamily="2" charset="-122"/>
              <a:cs typeface="Times New Roman" panose="02020603050405020304" pitchFamily="18" charset="0"/>
            </a:endParaRPr>
          </a:p>
          <a:p>
            <a:pPr marL="342900" indent="-342900">
              <a:lnSpc>
                <a:spcPct val="115000"/>
              </a:lnSpc>
              <a:spcAft>
                <a:spcPts val="800"/>
              </a:spcAft>
              <a:buSzPts val="1000"/>
              <a:buFont typeface="Symbol" panose="05050102010706020507" pitchFamily="18" charset="2"/>
              <a:buChar char=""/>
              <a:tabLst>
                <a:tab pos="457200" algn="l"/>
              </a:tabLst>
            </a:pPr>
            <a:r>
              <a:rPr lang="zh-CN"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双提示矩阵的初始化策略未明确。</a:t>
            </a:r>
            <a:r>
              <a:rPr lang="zh-CN" altLang="en-US" strike="sngStrike" kern="100" dirty="0">
                <a:latin typeface="Times New Roman" panose="02020603050405020304" pitchFamily="18" charset="0"/>
                <a:ea typeface="宋体" panose="02010600030101010101" pitchFamily="2" charset="-122"/>
                <a:cs typeface="Times New Roman" panose="02020603050405020304" pitchFamily="18" charset="0"/>
              </a:rPr>
              <a:t>补充</a:t>
            </a:r>
            <a:endParaRPr lang="en-US" altLang="zh-CN" strike="sngStrike" dirty="0">
              <a:latin typeface="宋体" panose="02010600030101010101" pitchFamily="2" charset="-122"/>
              <a:ea typeface="宋体" panose="02010600030101010101" pitchFamily="2" charset="-122"/>
              <a:cs typeface="Times New Roman" panose="02020603050405020304" pitchFamily="18" charset="0"/>
            </a:endParaRPr>
          </a:p>
          <a:p>
            <a:pPr marL="342900" indent="-342900">
              <a:lnSpc>
                <a:spcPct val="115000"/>
              </a:lnSpc>
              <a:spcAft>
                <a:spcPts val="800"/>
              </a:spcAft>
              <a:buSzPts val="1000"/>
              <a:buFont typeface="Symbol" panose="05050102010706020507" pitchFamily="18" charset="2"/>
              <a:buChar char=""/>
              <a:tabLst>
                <a:tab pos="457200" algn="l"/>
              </a:tabLst>
            </a:pPr>
            <a:r>
              <a:rPr lang="zh-CN" altLang="en-US" strike="sngStrike" kern="1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N/A</a:t>
            </a:r>
            <a:r>
              <a:rPr lang="zh-CN" altLang="en-US" strike="sngStrike" kern="100" dirty="0">
                <a:latin typeface="Times New Roman" panose="02020603050405020304" pitchFamily="18" charset="0"/>
                <a:ea typeface="宋体" panose="02010600030101010101" pitchFamily="2" charset="-122"/>
                <a:cs typeface="Times New Roman" panose="02020603050405020304" pitchFamily="18" charset="0"/>
              </a:rPr>
              <a:t>实验数据问题）</a:t>
            </a:r>
            <a:endParaRPr lang="en-US" altLang="zh-CN" strike="sngStrike" kern="100" dirty="0">
              <a:latin typeface="Times New Roman" panose="02020603050405020304" pitchFamily="18" charset="0"/>
              <a:ea typeface="宋体" panose="02010600030101010101" pitchFamily="2" charset="-122"/>
              <a:cs typeface="Times New Roman" panose="02020603050405020304" pitchFamily="18" charset="0"/>
            </a:endParaRPr>
          </a:p>
          <a:p>
            <a:pPr>
              <a:lnSpc>
                <a:spcPct val="115000"/>
              </a:lnSpc>
              <a:spcAft>
                <a:spcPts val="800"/>
              </a:spcAft>
              <a:buSzPts val="1000"/>
              <a:tabLst>
                <a:tab pos="457200" algn="l"/>
              </a:tabLst>
            </a:pPr>
            <a:r>
              <a:rPr lang="zh-CN" altLang="zh-CN" b="1" strike="sngStrike" kern="100" dirty="0">
                <a:latin typeface="Times New Roman" panose="02020603050405020304" pitchFamily="18" charset="0"/>
                <a:ea typeface="宋体" panose="02010600030101010101" pitchFamily="2" charset="-122"/>
                <a:cs typeface="Times New Roman" panose="02020603050405020304" pitchFamily="18" charset="0"/>
              </a:rPr>
              <a:t>实验指标单一</a:t>
            </a:r>
            <a:r>
              <a:rPr lang="zh-CN"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O3</a:t>
            </a:r>
            <a:r>
              <a:rPr lang="zh-CN"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）：仅报告验证成功率（</a:t>
            </a:r>
            <a:r>
              <a:rPr lang="en-US"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VSR</a:t>
            </a:r>
            <a:r>
              <a:rPr lang="zh-CN"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），补充误报率</a:t>
            </a:r>
            <a:r>
              <a:rPr lang="en-US"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 </a:t>
            </a:r>
            <a:endParaRPr lang="en-US" altLang="zh-CN" strike="sngStrike" dirty="0">
              <a:latin typeface="宋体" panose="02010600030101010101" pitchFamily="2" charset="-122"/>
              <a:ea typeface="宋体" panose="02010600030101010101" pitchFamily="2" charset="-122"/>
              <a:cs typeface="Times New Roman" panose="02020603050405020304" pitchFamily="18" charset="0"/>
            </a:endParaRPr>
          </a:p>
          <a:p>
            <a:pPr>
              <a:lnSpc>
                <a:spcPct val="115000"/>
              </a:lnSpc>
              <a:spcAft>
                <a:spcPts val="800"/>
              </a:spcAft>
              <a:buSzPts val="1000"/>
              <a:tabLst>
                <a:tab pos="457200" algn="l"/>
              </a:tabLst>
            </a:pPr>
            <a:r>
              <a:rPr lang="zh-CN" altLang="zh-CN" kern="100" dirty="0">
                <a:latin typeface="Times New Roman" panose="02020603050405020304" pitchFamily="18" charset="0"/>
                <a:ea typeface="宋体" panose="02010600030101010101" pitchFamily="2" charset="-122"/>
                <a:cs typeface="Times New Roman" panose="02020603050405020304" pitchFamily="18" charset="0"/>
              </a:rPr>
              <a:t>未分析超参数（如</a:t>
            </a:r>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k-hop</a:t>
            </a:r>
            <a:r>
              <a:rPr lang="zh-CN" altLang="zh-CN" kern="100" dirty="0">
                <a:latin typeface="Times New Roman" panose="02020603050405020304" pitchFamily="18" charset="0"/>
                <a:ea typeface="宋体" panose="02010600030101010101" pitchFamily="2" charset="-122"/>
                <a:cs typeface="Times New Roman" panose="02020603050405020304" pitchFamily="18" charset="0"/>
              </a:rPr>
              <a:t>子图大小）对性能的影响。</a:t>
            </a:r>
            <a:r>
              <a:rPr lang="zh-CN" altLang="en-US"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不太好补充</a:t>
            </a:r>
            <a:endParaRPr lang="en-US" altLang="zh-CN"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a:p>
            <a:pPr marL="342900" indent="-342900">
              <a:lnSpc>
                <a:spcPct val="115000"/>
              </a:lnSpc>
              <a:spcAft>
                <a:spcPts val="800"/>
              </a:spcAft>
              <a:buSzPts val="1000"/>
              <a:buFont typeface="Symbol" panose="05050102010706020507" pitchFamily="18" charset="2"/>
              <a:buChar char=""/>
              <a:tabLst>
                <a:tab pos="457200" algn="l"/>
              </a:tabLst>
            </a:pPr>
            <a:r>
              <a:rPr lang="zh-CN" altLang="en-US" dirty="0">
                <a:latin typeface="Times New Roman" panose="02020603050405020304" pitchFamily="18" charset="0"/>
                <a:ea typeface="宋体" panose="02010600030101010101" pitchFamily="2" charset="-122"/>
                <a:cs typeface="Times New Roman" panose="02020603050405020304" pitchFamily="18" charset="0"/>
              </a:rPr>
              <a:t>（自适应攻击者的切入点） 版权窃取的攻击方式  </a:t>
            </a:r>
            <a:r>
              <a:rPr lang="en-US" altLang="zh-CN" dirty="0">
                <a:latin typeface="Times New Roman" panose="02020603050405020304" pitchFamily="18" charset="0"/>
                <a:ea typeface="宋体" panose="02010600030101010101" pitchFamily="2" charset="-122"/>
                <a:cs typeface="Times New Roman" panose="02020603050405020304" pitchFamily="18" charset="0"/>
              </a:rPr>
              <a:t>1</a:t>
            </a:r>
            <a:r>
              <a:rPr lang="zh-CN" altLang="en-US" dirty="0">
                <a:latin typeface="Times New Roman" panose="02020603050405020304" pitchFamily="18" charset="0"/>
                <a:ea typeface="宋体" panose="02010600030101010101" pitchFamily="2" charset="-122"/>
                <a:cs typeface="Times New Roman" panose="02020603050405020304" pitchFamily="18" charset="0"/>
              </a:rPr>
              <a:t>、涉及这一部分的描述要做修改（在确定好位置之后，增加一些描述）</a:t>
            </a:r>
            <a:r>
              <a:rPr lang="en-US" altLang="zh-CN" dirty="0">
                <a:latin typeface="Times New Roman" panose="02020603050405020304" pitchFamily="18" charset="0"/>
                <a:ea typeface="宋体" panose="02010600030101010101" pitchFamily="2" charset="-122"/>
                <a:cs typeface="Times New Roman" panose="02020603050405020304" pitchFamily="18" charset="0"/>
              </a:rPr>
              <a:t> 2</a:t>
            </a:r>
            <a:r>
              <a:rPr lang="zh-CN" altLang="en-US" dirty="0">
                <a:latin typeface="Times New Roman" panose="02020603050405020304" pitchFamily="18" charset="0"/>
                <a:ea typeface="宋体" panose="02010600030101010101" pitchFamily="2" charset="-122"/>
                <a:cs typeface="Times New Roman" panose="02020603050405020304" pitchFamily="18" charset="0"/>
              </a:rPr>
              <a:t>、要增加相应的实验来进行作证 </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marL="342900" indent="-342900">
              <a:lnSpc>
                <a:spcPct val="115000"/>
              </a:lnSpc>
              <a:spcAft>
                <a:spcPts val="800"/>
              </a:spcAft>
              <a:buSzPts val="1000"/>
              <a:buFont typeface="Symbol" panose="05050102010706020507" pitchFamily="18" charset="2"/>
              <a:buChar char=""/>
              <a:tabLst>
                <a:tab pos="457200" algn="l"/>
              </a:tabLst>
            </a:pPr>
            <a:r>
              <a:rPr lang="zh-CN" altLang="en-US" kern="100" dirty="0">
                <a:latin typeface="Times New Roman" panose="02020603050405020304" pitchFamily="18" charset="0"/>
                <a:ea typeface="宋体" panose="02010600030101010101" pitchFamily="2" charset="-122"/>
                <a:cs typeface="Times New Roman" panose="02020603050405020304" pitchFamily="18" charset="0"/>
              </a:rPr>
              <a:t>（新场景 知道扰动如何生成强度的设定   体现权属验证的方案稳定性和鲁棒性）</a:t>
            </a:r>
            <a:endParaRPr lang="en-US" altLang="zh-CN" kern="100" dirty="0">
              <a:latin typeface="Times New Roman" panose="02020603050405020304" pitchFamily="18" charset="0"/>
              <a:ea typeface="宋体" panose="02010600030101010101" pitchFamily="2" charset="-122"/>
              <a:cs typeface="Times New Roman" panose="02020603050405020304" pitchFamily="18" charset="0"/>
            </a:endParaRPr>
          </a:p>
          <a:p>
            <a:pPr marL="342900" indent="-342900">
              <a:lnSpc>
                <a:spcPct val="115000"/>
              </a:lnSpc>
              <a:spcAft>
                <a:spcPts val="800"/>
              </a:spcAft>
              <a:buSzPts val="1000"/>
              <a:buFont typeface="Symbol" panose="05050102010706020507" pitchFamily="18" charset="2"/>
              <a:buChar char=""/>
              <a:tabLst>
                <a:tab pos="457200" algn="l"/>
              </a:tabLst>
            </a:pPr>
            <a:r>
              <a:rPr lang="zh-CN" altLang="en-US"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威胁模型 考虑清楚 合理清晰</a:t>
            </a:r>
            <a:endParaRPr lang="en-US" altLang="zh-CN"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40012234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3">
            <a:extLst>
              <a:ext uri="{FF2B5EF4-FFF2-40B4-BE49-F238E27FC236}">
                <a16:creationId xmlns:a16="http://schemas.microsoft.com/office/drawing/2014/main" id="{652F7BD6-DF22-6EE9-94C1-2864BEEFFF74}"/>
              </a:ext>
            </a:extLst>
          </p:cNvPr>
          <p:cNvSpPr/>
          <p:nvPr/>
        </p:nvSpPr>
        <p:spPr>
          <a:xfrm>
            <a:off x="2715818" y="654191"/>
            <a:ext cx="852499" cy="484766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a:extLst>
              <a:ext uri="{FF2B5EF4-FFF2-40B4-BE49-F238E27FC236}">
                <a16:creationId xmlns:a16="http://schemas.microsoft.com/office/drawing/2014/main" id="{E5C88EA3-DB97-4818-A8FB-E82A9278CECC}"/>
              </a:ext>
            </a:extLst>
          </p:cNvPr>
          <p:cNvSpPr/>
          <p:nvPr/>
        </p:nvSpPr>
        <p:spPr>
          <a:xfrm>
            <a:off x="1021977" y="746309"/>
            <a:ext cx="1066800" cy="79785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A44880F2-E7FC-11DD-8641-7513C83FC471}"/>
              </a:ext>
            </a:extLst>
          </p:cNvPr>
          <p:cNvSpPr txBox="1"/>
          <p:nvPr/>
        </p:nvSpPr>
        <p:spPr>
          <a:xfrm>
            <a:off x="1322781" y="960572"/>
            <a:ext cx="465192" cy="369332"/>
          </a:xfrm>
          <a:prstGeom prst="rect">
            <a:avLst/>
          </a:prstGeom>
          <a:noFill/>
        </p:spPr>
        <p:txBody>
          <a:bodyPr wrap="none" rtlCol="0">
            <a:spAutoFit/>
          </a:bodyPr>
          <a:lstStyle/>
          <a:p>
            <a:r>
              <a:rPr lang="en-US" altLang="zh-CN" dirty="0"/>
              <a:t>D1</a:t>
            </a:r>
            <a:endParaRPr lang="zh-CN" altLang="en-US" dirty="0"/>
          </a:p>
        </p:txBody>
      </p:sp>
      <p:sp>
        <p:nvSpPr>
          <p:cNvPr id="13" name="椭圆 12">
            <a:extLst>
              <a:ext uri="{FF2B5EF4-FFF2-40B4-BE49-F238E27FC236}">
                <a16:creationId xmlns:a16="http://schemas.microsoft.com/office/drawing/2014/main" id="{C61C5EE2-37BA-7B28-B342-74123572F0ED}"/>
              </a:ext>
            </a:extLst>
          </p:cNvPr>
          <p:cNvSpPr/>
          <p:nvPr/>
        </p:nvSpPr>
        <p:spPr>
          <a:xfrm>
            <a:off x="896471" y="2401188"/>
            <a:ext cx="1192306" cy="883024"/>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zh-CN" altLang="en-US" dirty="0"/>
          </a:p>
        </p:txBody>
      </p:sp>
      <p:sp>
        <p:nvSpPr>
          <p:cNvPr id="14" name="文本框 13">
            <a:extLst>
              <a:ext uri="{FF2B5EF4-FFF2-40B4-BE49-F238E27FC236}">
                <a16:creationId xmlns:a16="http://schemas.microsoft.com/office/drawing/2014/main" id="{84948B50-C43F-E809-CF23-95FCD9A0F6A0}"/>
              </a:ext>
            </a:extLst>
          </p:cNvPr>
          <p:cNvSpPr txBox="1"/>
          <p:nvPr/>
        </p:nvSpPr>
        <p:spPr>
          <a:xfrm>
            <a:off x="1260028" y="2658034"/>
            <a:ext cx="465192" cy="369332"/>
          </a:xfrm>
          <a:prstGeom prst="rect">
            <a:avLst/>
          </a:prstGeom>
          <a:noFill/>
        </p:spPr>
        <p:txBody>
          <a:bodyPr wrap="none" rtlCol="0">
            <a:spAutoFit/>
          </a:bodyPr>
          <a:lstStyle/>
          <a:p>
            <a:r>
              <a:rPr lang="en-US" altLang="zh-CN" dirty="0"/>
              <a:t>D2</a:t>
            </a:r>
            <a:endParaRPr lang="zh-CN" altLang="en-US" dirty="0"/>
          </a:p>
        </p:txBody>
      </p:sp>
      <p:sp>
        <p:nvSpPr>
          <p:cNvPr id="15" name="椭圆 14">
            <a:extLst>
              <a:ext uri="{FF2B5EF4-FFF2-40B4-BE49-F238E27FC236}">
                <a16:creationId xmlns:a16="http://schemas.microsoft.com/office/drawing/2014/main" id="{E5852C07-82F7-C203-7D35-B2323B3D277F}"/>
              </a:ext>
            </a:extLst>
          </p:cNvPr>
          <p:cNvSpPr/>
          <p:nvPr/>
        </p:nvSpPr>
        <p:spPr>
          <a:xfrm>
            <a:off x="896471" y="3944470"/>
            <a:ext cx="1035425" cy="797859"/>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16" name="文本框 15">
            <a:extLst>
              <a:ext uri="{FF2B5EF4-FFF2-40B4-BE49-F238E27FC236}">
                <a16:creationId xmlns:a16="http://schemas.microsoft.com/office/drawing/2014/main" id="{A780D522-6BAB-B3CE-49C6-F628DAF4371E}"/>
              </a:ext>
            </a:extLst>
          </p:cNvPr>
          <p:cNvSpPr txBox="1"/>
          <p:nvPr/>
        </p:nvSpPr>
        <p:spPr>
          <a:xfrm>
            <a:off x="1224656" y="4158733"/>
            <a:ext cx="465192" cy="369332"/>
          </a:xfrm>
          <a:prstGeom prst="rect">
            <a:avLst/>
          </a:prstGeom>
          <a:noFill/>
        </p:spPr>
        <p:txBody>
          <a:bodyPr wrap="none" rtlCol="0">
            <a:spAutoFit/>
          </a:bodyPr>
          <a:lstStyle/>
          <a:p>
            <a:r>
              <a:rPr lang="en-US" altLang="zh-CN" dirty="0"/>
              <a:t>D3</a:t>
            </a:r>
            <a:endParaRPr lang="zh-CN" altLang="en-US" dirty="0"/>
          </a:p>
        </p:txBody>
      </p:sp>
      <p:cxnSp>
        <p:nvCxnSpPr>
          <p:cNvPr id="18" name="直接箭头连接符 17">
            <a:extLst>
              <a:ext uri="{FF2B5EF4-FFF2-40B4-BE49-F238E27FC236}">
                <a16:creationId xmlns:a16="http://schemas.microsoft.com/office/drawing/2014/main" id="{5EE4FBBA-4AE6-1305-C2BB-D03112B80390}"/>
              </a:ext>
            </a:extLst>
          </p:cNvPr>
          <p:cNvCxnSpPr>
            <a:cxnSpLocks/>
            <a:stCxn id="11" idx="6"/>
            <a:endCxn id="21" idx="1"/>
          </p:cNvCxnSpPr>
          <p:nvPr/>
        </p:nvCxnSpPr>
        <p:spPr>
          <a:xfrm flipV="1">
            <a:off x="2088777" y="1125531"/>
            <a:ext cx="627041" cy="1970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9" name="直接箭头连接符 18">
            <a:extLst>
              <a:ext uri="{FF2B5EF4-FFF2-40B4-BE49-F238E27FC236}">
                <a16:creationId xmlns:a16="http://schemas.microsoft.com/office/drawing/2014/main" id="{AE9D891D-5A00-C5E0-F158-14548F2E474E}"/>
              </a:ext>
            </a:extLst>
          </p:cNvPr>
          <p:cNvCxnSpPr/>
          <p:nvPr/>
        </p:nvCxnSpPr>
        <p:spPr>
          <a:xfrm>
            <a:off x="2133356" y="2823879"/>
            <a:ext cx="555811" cy="2017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0" name="直接箭头连接符 19">
            <a:extLst>
              <a:ext uri="{FF2B5EF4-FFF2-40B4-BE49-F238E27FC236}">
                <a16:creationId xmlns:a16="http://schemas.microsoft.com/office/drawing/2014/main" id="{1BC0ACC1-95D6-7472-5C88-38BF86023A7F}"/>
              </a:ext>
            </a:extLst>
          </p:cNvPr>
          <p:cNvCxnSpPr/>
          <p:nvPr/>
        </p:nvCxnSpPr>
        <p:spPr>
          <a:xfrm>
            <a:off x="2018033" y="4362678"/>
            <a:ext cx="555811" cy="2017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1" name="文本框 20">
            <a:extLst>
              <a:ext uri="{FF2B5EF4-FFF2-40B4-BE49-F238E27FC236}">
                <a16:creationId xmlns:a16="http://schemas.microsoft.com/office/drawing/2014/main" id="{13291007-EA13-D6DD-6E1F-B13F1F9EC995}"/>
              </a:ext>
            </a:extLst>
          </p:cNvPr>
          <p:cNvSpPr txBox="1"/>
          <p:nvPr/>
        </p:nvSpPr>
        <p:spPr>
          <a:xfrm>
            <a:off x="2715818" y="940865"/>
            <a:ext cx="506870" cy="369332"/>
          </a:xfrm>
          <a:prstGeom prst="rect">
            <a:avLst/>
          </a:prstGeom>
          <a:noFill/>
        </p:spPr>
        <p:txBody>
          <a:bodyPr wrap="none" rtlCol="0">
            <a:spAutoFit/>
          </a:bodyPr>
          <a:lstStyle/>
          <a:p>
            <a:r>
              <a:rPr lang="en-US" altLang="zh-CN" dirty="0"/>
              <a:t>M1</a:t>
            </a:r>
            <a:endParaRPr lang="zh-CN" altLang="en-US" dirty="0"/>
          </a:p>
        </p:txBody>
      </p:sp>
      <p:sp>
        <p:nvSpPr>
          <p:cNvPr id="22" name="文本框 21">
            <a:extLst>
              <a:ext uri="{FF2B5EF4-FFF2-40B4-BE49-F238E27FC236}">
                <a16:creationId xmlns:a16="http://schemas.microsoft.com/office/drawing/2014/main" id="{C1B8AFC7-AC37-6426-8BCB-0712BE168CBC}"/>
              </a:ext>
            </a:extLst>
          </p:cNvPr>
          <p:cNvSpPr txBox="1"/>
          <p:nvPr/>
        </p:nvSpPr>
        <p:spPr>
          <a:xfrm>
            <a:off x="2787048" y="2708690"/>
            <a:ext cx="506870" cy="369332"/>
          </a:xfrm>
          <a:prstGeom prst="rect">
            <a:avLst/>
          </a:prstGeom>
          <a:noFill/>
        </p:spPr>
        <p:txBody>
          <a:bodyPr wrap="none" rtlCol="0">
            <a:spAutoFit/>
          </a:bodyPr>
          <a:lstStyle/>
          <a:p>
            <a:r>
              <a:rPr lang="en-US" altLang="zh-CN" dirty="0"/>
              <a:t>M2</a:t>
            </a:r>
            <a:endParaRPr lang="zh-CN" altLang="en-US" dirty="0"/>
          </a:p>
        </p:txBody>
      </p:sp>
      <p:sp>
        <p:nvSpPr>
          <p:cNvPr id="23" name="文本框 22">
            <a:extLst>
              <a:ext uri="{FF2B5EF4-FFF2-40B4-BE49-F238E27FC236}">
                <a16:creationId xmlns:a16="http://schemas.microsoft.com/office/drawing/2014/main" id="{481A95D8-31F2-01C1-9CEC-D858F1C7DB7F}"/>
              </a:ext>
            </a:extLst>
          </p:cNvPr>
          <p:cNvSpPr txBox="1"/>
          <p:nvPr/>
        </p:nvSpPr>
        <p:spPr>
          <a:xfrm>
            <a:off x="2644588" y="4206686"/>
            <a:ext cx="506870" cy="369332"/>
          </a:xfrm>
          <a:prstGeom prst="rect">
            <a:avLst/>
          </a:prstGeom>
          <a:noFill/>
        </p:spPr>
        <p:txBody>
          <a:bodyPr wrap="none" rtlCol="0">
            <a:spAutoFit/>
          </a:bodyPr>
          <a:lstStyle/>
          <a:p>
            <a:r>
              <a:rPr lang="en-US" altLang="zh-CN" dirty="0"/>
              <a:t>M3</a:t>
            </a:r>
            <a:endParaRPr lang="zh-CN" altLang="en-US" dirty="0"/>
          </a:p>
        </p:txBody>
      </p:sp>
      <p:sp>
        <p:nvSpPr>
          <p:cNvPr id="27" name="文本框 26">
            <a:extLst>
              <a:ext uri="{FF2B5EF4-FFF2-40B4-BE49-F238E27FC236}">
                <a16:creationId xmlns:a16="http://schemas.microsoft.com/office/drawing/2014/main" id="{B123FF1E-B87E-AC5C-D13E-E7AA25ABE2E1}"/>
              </a:ext>
            </a:extLst>
          </p:cNvPr>
          <p:cNvSpPr txBox="1"/>
          <p:nvPr/>
        </p:nvSpPr>
        <p:spPr>
          <a:xfrm>
            <a:off x="2596132" y="294534"/>
            <a:ext cx="1125629" cy="369332"/>
          </a:xfrm>
          <a:prstGeom prst="rect">
            <a:avLst/>
          </a:prstGeom>
          <a:noFill/>
        </p:spPr>
        <p:txBody>
          <a:bodyPr wrap="none" rtlCol="0">
            <a:spAutoFit/>
          </a:bodyPr>
          <a:lstStyle/>
          <a:p>
            <a:r>
              <a:rPr lang="zh-CN" altLang="en-US" dirty="0"/>
              <a:t>代理模型</a:t>
            </a:r>
          </a:p>
        </p:txBody>
      </p:sp>
      <p:cxnSp>
        <p:nvCxnSpPr>
          <p:cNvPr id="29" name="直接箭头连接符 28">
            <a:extLst>
              <a:ext uri="{FF2B5EF4-FFF2-40B4-BE49-F238E27FC236}">
                <a16:creationId xmlns:a16="http://schemas.microsoft.com/office/drawing/2014/main" id="{6A8CC2AD-1280-F254-E9ED-4E2290B8C570}"/>
              </a:ext>
            </a:extLst>
          </p:cNvPr>
          <p:cNvCxnSpPr/>
          <p:nvPr/>
        </p:nvCxnSpPr>
        <p:spPr>
          <a:xfrm>
            <a:off x="3568317" y="1145239"/>
            <a:ext cx="84231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1" name="直接箭头连接符 30">
            <a:extLst>
              <a:ext uri="{FF2B5EF4-FFF2-40B4-BE49-F238E27FC236}">
                <a16:creationId xmlns:a16="http://schemas.microsoft.com/office/drawing/2014/main" id="{409E661A-FA04-CD88-E6F3-55782722154F}"/>
              </a:ext>
            </a:extLst>
          </p:cNvPr>
          <p:cNvCxnSpPr/>
          <p:nvPr/>
        </p:nvCxnSpPr>
        <p:spPr>
          <a:xfrm>
            <a:off x="3648635" y="2844052"/>
            <a:ext cx="878541"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3" name="直接箭头连接符 32">
            <a:extLst>
              <a:ext uri="{FF2B5EF4-FFF2-40B4-BE49-F238E27FC236}">
                <a16:creationId xmlns:a16="http://schemas.microsoft.com/office/drawing/2014/main" id="{A060F4E7-7498-80C4-CE84-092E7C176B7D}"/>
              </a:ext>
            </a:extLst>
          </p:cNvPr>
          <p:cNvCxnSpPr/>
          <p:nvPr/>
        </p:nvCxnSpPr>
        <p:spPr>
          <a:xfrm>
            <a:off x="3568317" y="4464424"/>
            <a:ext cx="101264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4" name="矩形 33">
            <a:extLst>
              <a:ext uri="{FF2B5EF4-FFF2-40B4-BE49-F238E27FC236}">
                <a16:creationId xmlns:a16="http://schemas.microsoft.com/office/drawing/2014/main" id="{601BC149-8F40-CC6E-CB20-C4527DD7E55C}"/>
              </a:ext>
            </a:extLst>
          </p:cNvPr>
          <p:cNvSpPr/>
          <p:nvPr/>
        </p:nvSpPr>
        <p:spPr>
          <a:xfrm>
            <a:off x="4589685" y="746309"/>
            <a:ext cx="1416668" cy="484766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5" name="文本框 34">
            <a:extLst>
              <a:ext uri="{FF2B5EF4-FFF2-40B4-BE49-F238E27FC236}">
                <a16:creationId xmlns:a16="http://schemas.microsoft.com/office/drawing/2014/main" id="{9E564557-4BE1-7B06-300A-1BEE0F6B5A21}"/>
              </a:ext>
            </a:extLst>
          </p:cNvPr>
          <p:cNvSpPr txBox="1"/>
          <p:nvPr/>
        </p:nvSpPr>
        <p:spPr>
          <a:xfrm>
            <a:off x="4410635" y="307569"/>
            <a:ext cx="1838965" cy="369332"/>
          </a:xfrm>
          <a:prstGeom prst="rect">
            <a:avLst/>
          </a:prstGeom>
          <a:noFill/>
        </p:spPr>
        <p:txBody>
          <a:bodyPr wrap="none" rtlCol="0">
            <a:spAutoFit/>
          </a:bodyPr>
          <a:lstStyle/>
          <a:p>
            <a:r>
              <a:rPr lang="zh-CN" altLang="en-US" dirty="0"/>
              <a:t>带水印的数据集</a:t>
            </a:r>
          </a:p>
        </p:txBody>
      </p:sp>
      <p:sp>
        <p:nvSpPr>
          <p:cNvPr id="36" name="文本框 35">
            <a:extLst>
              <a:ext uri="{FF2B5EF4-FFF2-40B4-BE49-F238E27FC236}">
                <a16:creationId xmlns:a16="http://schemas.microsoft.com/office/drawing/2014/main" id="{F516E0F5-9329-CB5C-B4E6-B9CBDD54DBD5}"/>
              </a:ext>
            </a:extLst>
          </p:cNvPr>
          <p:cNvSpPr txBox="1"/>
          <p:nvPr/>
        </p:nvSpPr>
        <p:spPr>
          <a:xfrm>
            <a:off x="4958418" y="970887"/>
            <a:ext cx="585417" cy="369332"/>
          </a:xfrm>
          <a:prstGeom prst="rect">
            <a:avLst/>
          </a:prstGeom>
          <a:noFill/>
        </p:spPr>
        <p:txBody>
          <a:bodyPr wrap="none" rtlCol="0">
            <a:spAutoFit/>
          </a:bodyPr>
          <a:lstStyle/>
          <a:p>
            <a:r>
              <a:rPr lang="en-US" altLang="zh-CN" dirty="0"/>
              <a:t>DT1</a:t>
            </a:r>
            <a:endParaRPr lang="zh-CN" altLang="en-US" dirty="0"/>
          </a:p>
        </p:txBody>
      </p:sp>
      <p:sp>
        <p:nvSpPr>
          <p:cNvPr id="37" name="文本框 36">
            <a:extLst>
              <a:ext uri="{FF2B5EF4-FFF2-40B4-BE49-F238E27FC236}">
                <a16:creationId xmlns:a16="http://schemas.microsoft.com/office/drawing/2014/main" id="{3DF597DF-D023-368F-A2A4-F1FA1106A36F}"/>
              </a:ext>
            </a:extLst>
          </p:cNvPr>
          <p:cNvSpPr txBox="1"/>
          <p:nvPr/>
        </p:nvSpPr>
        <p:spPr>
          <a:xfrm>
            <a:off x="4884685" y="2708690"/>
            <a:ext cx="585417" cy="369332"/>
          </a:xfrm>
          <a:prstGeom prst="rect">
            <a:avLst/>
          </a:prstGeom>
          <a:noFill/>
        </p:spPr>
        <p:txBody>
          <a:bodyPr wrap="none" rtlCol="0">
            <a:spAutoFit/>
          </a:bodyPr>
          <a:lstStyle/>
          <a:p>
            <a:r>
              <a:rPr lang="en-US" altLang="zh-CN" dirty="0"/>
              <a:t>DT2</a:t>
            </a:r>
            <a:endParaRPr lang="zh-CN" altLang="en-US" dirty="0"/>
          </a:p>
        </p:txBody>
      </p:sp>
      <p:sp>
        <p:nvSpPr>
          <p:cNvPr id="38" name="文本框 37">
            <a:extLst>
              <a:ext uri="{FF2B5EF4-FFF2-40B4-BE49-F238E27FC236}">
                <a16:creationId xmlns:a16="http://schemas.microsoft.com/office/drawing/2014/main" id="{A1A61FA0-1E3D-765F-BBED-41185D7DAEF9}"/>
              </a:ext>
            </a:extLst>
          </p:cNvPr>
          <p:cNvSpPr txBox="1"/>
          <p:nvPr/>
        </p:nvSpPr>
        <p:spPr>
          <a:xfrm>
            <a:off x="4744700" y="4279758"/>
            <a:ext cx="585417" cy="369332"/>
          </a:xfrm>
          <a:prstGeom prst="rect">
            <a:avLst/>
          </a:prstGeom>
          <a:noFill/>
        </p:spPr>
        <p:txBody>
          <a:bodyPr wrap="none" rtlCol="0">
            <a:spAutoFit/>
          </a:bodyPr>
          <a:lstStyle/>
          <a:p>
            <a:r>
              <a:rPr lang="en-US" altLang="zh-CN" dirty="0"/>
              <a:t>DT3</a:t>
            </a:r>
            <a:endParaRPr lang="zh-CN" altLang="en-US" dirty="0"/>
          </a:p>
        </p:txBody>
      </p:sp>
      <p:cxnSp>
        <p:nvCxnSpPr>
          <p:cNvPr id="40" name="直接箭头连接符 39">
            <a:extLst>
              <a:ext uri="{FF2B5EF4-FFF2-40B4-BE49-F238E27FC236}">
                <a16:creationId xmlns:a16="http://schemas.microsoft.com/office/drawing/2014/main" id="{FB9CC128-E3CD-3D1A-1055-B5656DD62A74}"/>
              </a:ext>
            </a:extLst>
          </p:cNvPr>
          <p:cNvCxnSpPr>
            <a:cxnSpLocks/>
          </p:cNvCxnSpPr>
          <p:nvPr/>
        </p:nvCxnSpPr>
        <p:spPr>
          <a:xfrm>
            <a:off x="6096000" y="2844052"/>
            <a:ext cx="931721"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2" name="文本框 41">
            <a:extLst>
              <a:ext uri="{FF2B5EF4-FFF2-40B4-BE49-F238E27FC236}">
                <a16:creationId xmlns:a16="http://schemas.microsoft.com/office/drawing/2014/main" id="{D2B9A504-35EE-DDB0-14E8-879BED48A501}"/>
              </a:ext>
            </a:extLst>
          </p:cNvPr>
          <p:cNvSpPr txBox="1"/>
          <p:nvPr/>
        </p:nvSpPr>
        <p:spPr>
          <a:xfrm>
            <a:off x="6068862" y="2473368"/>
            <a:ext cx="1107996" cy="369332"/>
          </a:xfrm>
          <a:prstGeom prst="rect">
            <a:avLst/>
          </a:prstGeom>
          <a:noFill/>
        </p:spPr>
        <p:txBody>
          <a:bodyPr wrap="none" rtlCol="0">
            <a:spAutoFit/>
          </a:bodyPr>
          <a:lstStyle/>
          <a:p>
            <a:r>
              <a:rPr lang="zh-CN" altLang="en-US" dirty="0"/>
              <a:t>水印验证</a:t>
            </a:r>
          </a:p>
        </p:txBody>
      </p:sp>
      <p:sp>
        <p:nvSpPr>
          <p:cNvPr id="45" name="矩形 44">
            <a:extLst>
              <a:ext uri="{FF2B5EF4-FFF2-40B4-BE49-F238E27FC236}">
                <a16:creationId xmlns:a16="http://schemas.microsoft.com/office/drawing/2014/main" id="{2BE42A31-A33B-8768-3A8D-ABCBEF6FA467}"/>
              </a:ext>
            </a:extLst>
          </p:cNvPr>
          <p:cNvSpPr/>
          <p:nvPr/>
        </p:nvSpPr>
        <p:spPr>
          <a:xfrm>
            <a:off x="7176858" y="418870"/>
            <a:ext cx="1267895" cy="484766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文本框 45">
            <a:extLst>
              <a:ext uri="{FF2B5EF4-FFF2-40B4-BE49-F238E27FC236}">
                <a16:creationId xmlns:a16="http://schemas.microsoft.com/office/drawing/2014/main" id="{7425F293-D56C-C41C-EE15-442F118492D0}"/>
              </a:ext>
            </a:extLst>
          </p:cNvPr>
          <p:cNvSpPr txBox="1"/>
          <p:nvPr/>
        </p:nvSpPr>
        <p:spPr>
          <a:xfrm>
            <a:off x="7518096" y="742059"/>
            <a:ext cx="439544" cy="369332"/>
          </a:xfrm>
          <a:prstGeom prst="rect">
            <a:avLst/>
          </a:prstGeom>
          <a:noFill/>
        </p:spPr>
        <p:txBody>
          <a:bodyPr wrap="none" rtlCol="0">
            <a:spAutoFit/>
          </a:bodyPr>
          <a:lstStyle/>
          <a:p>
            <a:r>
              <a:rPr lang="en-US" altLang="zh-CN" dirty="0"/>
              <a:t>R1</a:t>
            </a:r>
            <a:endParaRPr lang="zh-CN" altLang="en-US" dirty="0"/>
          </a:p>
        </p:txBody>
      </p:sp>
      <p:sp>
        <p:nvSpPr>
          <p:cNvPr id="47" name="文本框 46">
            <a:extLst>
              <a:ext uri="{FF2B5EF4-FFF2-40B4-BE49-F238E27FC236}">
                <a16:creationId xmlns:a16="http://schemas.microsoft.com/office/drawing/2014/main" id="{0CE6215F-C156-DDAC-6319-D8B3C08BC345}"/>
              </a:ext>
            </a:extLst>
          </p:cNvPr>
          <p:cNvSpPr txBox="1"/>
          <p:nvPr/>
        </p:nvSpPr>
        <p:spPr>
          <a:xfrm>
            <a:off x="7518096" y="2225257"/>
            <a:ext cx="439544" cy="369332"/>
          </a:xfrm>
          <a:prstGeom prst="rect">
            <a:avLst/>
          </a:prstGeom>
          <a:noFill/>
        </p:spPr>
        <p:txBody>
          <a:bodyPr wrap="none" rtlCol="0">
            <a:spAutoFit/>
          </a:bodyPr>
          <a:lstStyle/>
          <a:p>
            <a:r>
              <a:rPr lang="en-US" altLang="zh-CN" dirty="0"/>
              <a:t>R2</a:t>
            </a:r>
            <a:endParaRPr lang="zh-CN" altLang="en-US" dirty="0"/>
          </a:p>
        </p:txBody>
      </p:sp>
      <p:sp>
        <p:nvSpPr>
          <p:cNvPr id="48" name="文本框 47">
            <a:extLst>
              <a:ext uri="{FF2B5EF4-FFF2-40B4-BE49-F238E27FC236}">
                <a16:creationId xmlns:a16="http://schemas.microsoft.com/office/drawing/2014/main" id="{9ED4E36D-1FE9-1A15-FD39-D864841AC4CF}"/>
              </a:ext>
            </a:extLst>
          </p:cNvPr>
          <p:cNvSpPr txBox="1"/>
          <p:nvPr/>
        </p:nvSpPr>
        <p:spPr>
          <a:xfrm>
            <a:off x="7591033" y="3928548"/>
            <a:ext cx="439544" cy="369332"/>
          </a:xfrm>
          <a:prstGeom prst="rect">
            <a:avLst/>
          </a:prstGeom>
          <a:noFill/>
        </p:spPr>
        <p:txBody>
          <a:bodyPr wrap="none" rtlCol="0">
            <a:spAutoFit/>
          </a:bodyPr>
          <a:lstStyle/>
          <a:p>
            <a:r>
              <a:rPr lang="en-US" altLang="zh-CN" dirty="0"/>
              <a:t>R3</a:t>
            </a:r>
            <a:endParaRPr lang="zh-CN" altLang="en-US" dirty="0"/>
          </a:p>
        </p:txBody>
      </p:sp>
    </p:spTree>
    <p:extLst>
      <p:ext uri="{BB962C8B-B14F-4D97-AF65-F5344CB8AC3E}">
        <p14:creationId xmlns:p14="http://schemas.microsoft.com/office/powerpoint/2010/main" val="27413083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456B40-7E55-7E16-A023-BF60C4BFE6CF}"/>
            </a:ext>
          </a:extLst>
        </p:cNvPr>
        <p:cNvGrpSpPr/>
        <p:nvPr/>
      </p:nvGrpSpPr>
      <p:grpSpPr>
        <a:xfrm>
          <a:off x="0" y="0"/>
          <a:ext cx="0" cy="0"/>
          <a:chOff x="0" y="0"/>
          <a:chExt cx="0" cy="0"/>
        </a:xfrm>
      </p:grpSpPr>
      <p:sp>
        <p:nvSpPr>
          <p:cNvPr id="4" name="椭圆 3">
            <a:extLst>
              <a:ext uri="{FF2B5EF4-FFF2-40B4-BE49-F238E27FC236}">
                <a16:creationId xmlns:a16="http://schemas.microsoft.com/office/drawing/2014/main" id="{E2D1ABF9-9137-23D1-BB8F-57550C3B1ED1}"/>
              </a:ext>
            </a:extLst>
          </p:cNvPr>
          <p:cNvSpPr/>
          <p:nvPr/>
        </p:nvSpPr>
        <p:spPr>
          <a:xfrm>
            <a:off x="949897" y="690282"/>
            <a:ext cx="3460376" cy="2738718"/>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1E969D7A-1F8A-63D8-C672-0BDAB3903C81}"/>
              </a:ext>
            </a:extLst>
          </p:cNvPr>
          <p:cNvSpPr/>
          <p:nvPr/>
        </p:nvSpPr>
        <p:spPr>
          <a:xfrm>
            <a:off x="1366756" y="1284193"/>
            <a:ext cx="1066800" cy="79785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a:extLst>
              <a:ext uri="{FF2B5EF4-FFF2-40B4-BE49-F238E27FC236}">
                <a16:creationId xmlns:a16="http://schemas.microsoft.com/office/drawing/2014/main" id="{12DBA88C-AF13-024E-9591-CFD56085A1CF}"/>
              </a:ext>
            </a:extLst>
          </p:cNvPr>
          <p:cNvSpPr/>
          <p:nvPr/>
        </p:nvSpPr>
        <p:spPr>
          <a:xfrm>
            <a:off x="2850415" y="1284193"/>
            <a:ext cx="1192306" cy="883024"/>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zh-CN" altLang="en-US" dirty="0"/>
          </a:p>
        </p:txBody>
      </p:sp>
      <p:sp>
        <p:nvSpPr>
          <p:cNvPr id="7" name="椭圆 6">
            <a:extLst>
              <a:ext uri="{FF2B5EF4-FFF2-40B4-BE49-F238E27FC236}">
                <a16:creationId xmlns:a16="http://schemas.microsoft.com/office/drawing/2014/main" id="{8CFC647A-75BA-559F-F818-1A78EC0954A7}"/>
              </a:ext>
            </a:extLst>
          </p:cNvPr>
          <p:cNvSpPr/>
          <p:nvPr/>
        </p:nvSpPr>
        <p:spPr>
          <a:xfrm>
            <a:off x="2057038" y="2447364"/>
            <a:ext cx="1035425" cy="797859"/>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BCF8320B-0D92-399F-C51E-806C04DD6C5D}"/>
              </a:ext>
            </a:extLst>
          </p:cNvPr>
          <p:cNvSpPr txBox="1"/>
          <p:nvPr/>
        </p:nvSpPr>
        <p:spPr>
          <a:xfrm>
            <a:off x="1667560" y="1498456"/>
            <a:ext cx="585417" cy="369332"/>
          </a:xfrm>
          <a:prstGeom prst="rect">
            <a:avLst/>
          </a:prstGeom>
          <a:noFill/>
        </p:spPr>
        <p:txBody>
          <a:bodyPr wrap="none" rtlCol="0">
            <a:spAutoFit/>
          </a:bodyPr>
          <a:lstStyle/>
          <a:p>
            <a:r>
              <a:rPr lang="en-US" altLang="zh-CN" dirty="0"/>
              <a:t>DT1</a:t>
            </a:r>
            <a:endParaRPr lang="zh-CN" altLang="en-US" dirty="0"/>
          </a:p>
        </p:txBody>
      </p:sp>
      <p:sp>
        <p:nvSpPr>
          <p:cNvPr id="9" name="文本框 8">
            <a:extLst>
              <a:ext uri="{FF2B5EF4-FFF2-40B4-BE49-F238E27FC236}">
                <a16:creationId xmlns:a16="http://schemas.microsoft.com/office/drawing/2014/main" id="{6FAD1FA7-AB46-332B-FE7E-7BA074FE1D67}"/>
              </a:ext>
            </a:extLst>
          </p:cNvPr>
          <p:cNvSpPr txBox="1"/>
          <p:nvPr/>
        </p:nvSpPr>
        <p:spPr>
          <a:xfrm>
            <a:off x="3213972" y="1541039"/>
            <a:ext cx="585417" cy="369332"/>
          </a:xfrm>
          <a:prstGeom prst="rect">
            <a:avLst/>
          </a:prstGeom>
          <a:noFill/>
        </p:spPr>
        <p:txBody>
          <a:bodyPr wrap="none" rtlCol="0">
            <a:spAutoFit/>
          </a:bodyPr>
          <a:lstStyle/>
          <a:p>
            <a:r>
              <a:rPr lang="en-US" altLang="zh-CN" dirty="0"/>
              <a:t>DT2</a:t>
            </a:r>
            <a:endParaRPr lang="zh-CN" altLang="en-US" dirty="0"/>
          </a:p>
        </p:txBody>
      </p:sp>
      <p:sp>
        <p:nvSpPr>
          <p:cNvPr id="10" name="文本框 9">
            <a:extLst>
              <a:ext uri="{FF2B5EF4-FFF2-40B4-BE49-F238E27FC236}">
                <a16:creationId xmlns:a16="http://schemas.microsoft.com/office/drawing/2014/main" id="{977D25E2-30A0-1ED9-799A-13CE42D1844C}"/>
              </a:ext>
            </a:extLst>
          </p:cNvPr>
          <p:cNvSpPr txBox="1"/>
          <p:nvPr/>
        </p:nvSpPr>
        <p:spPr>
          <a:xfrm>
            <a:off x="2385223" y="2661627"/>
            <a:ext cx="585417" cy="369332"/>
          </a:xfrm>
          <a:prstGeom prst="rect">
            <a:avLst/>
          </a:prstGeom>
          <a:noFill/>
        </p:spPr>
        <p:txBody>
          <a:bodyPr wrap="none" rtlCol="0">
            <a:spAutoFit/>
          </a:bodyPr>
          <a:lstStyle/>
          <a:p>
            <a:r>
              <a:rPr lang="en-US" altLang="zh-CN" dirty="0"/>
              <a:t>DT3</a:t>
            </a:r>
            <a:endParaRPr lang="zh-CN" altLang="en-US" dirty="0"/>
          </a:p>
        </p:txBody>
      </p:sp>
      <p:cxnSp>
        <p:nvCxnSpPr>
          <p:cNvPr id="3" name="直接箭头连接符 2">
            <a:extLst>
              <a:ext uri="{FF2B5EF4-FFF2-40B4-BE49-F238E27FC236}">
                <a16:creationId xmlns:a16="http://schemas.microsoft.com/office/drawing/2014/main" id="{82C26054-4723-B686-BBAA-33A92ACEC652}"/>
              </a:ext>
            </a:extLst>
          </p:cNvPr>
          <p:cNvCxnSpPr>
            <a:stCxn id="4" idx="6"/>
          </p:cNvCxnSpPr>
          <p:nvPr/>
        </p:nvCxnSpPr>
        <p:spPr>
          <a:xfrm>
            <a:off x="4410273" y="2059641"/>
            <a:ext cx="1461609" cy="2241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7" name="文本框 16">
            <a:extLst>
              <a:ext uri="{FF2B5EF4-FFF2-40B4-BE49-F238E27FC236}">
                <a16:creationId xmlns:a16="http://schemas.microsoft.com/office/drawing/2014/main" id="{2AC8B9BF-9773-E20B-72C2-2B832790EA2A}"/>
              </a:ext>
            </a:extLst>
          </p:cNvPr>
          <p:cNvSpPr txBox="1"/>
          <p:nvPr/>
        </p:nvSpPr>
        <p:spPr>
          <a:xfrm>
            <a:off x="4587079" y="1413310"/>
            <a:ext cx="1107996" cy="646331"/>
          </a:xfrm>
          <a:prstGeom prst="rect">
            <a:avLst/>
          </a:prstGeom>
          <a:noFill/>
        </p:spPr>
        <p:txBody>
          <a:bodyPr wrap="none" rtlCol="0">
            <a:spAutoFit/>
          </a:bodyPr>
          <a:lstStyle/>
          <a:p>
            <a:r>
              <a:rPr lang="zh-CN" altLang="en-US" dirty="0"/>
              <a:t>非法用户</a:t>
            </a:r>
            <a:endParaRPr lang="en-US" altLang="zh-CN" dirty="0"/>
          </a:p>
          <a:p>
            <a:r>
              <a:rPr lang="zh-CN" altLang="en-US" dirty="0"/>
              <a:t>训练模型</a:t>
            </a:r>
          </a:p>
        </p:txBody>
      </p:sp>
      <p:sp>
        <p:nvSpPr>
          <p:cNvPr id="25" name="文本框 24">
            <a:extLst>
              <a:ext uri="{FF2B5EF4-FFF2-40B4-BE49-F238E27FC236}">
                <a16:creationId xmlns:a16="http://schemas.microsoft.com/office/drawing/2014/main" id="{6A250C17-6FD5-9EF7-9868-0489A15CE66B}"/>
              </a:ext>
            </a:extLst>
          </p:cNvPr>
          <p:cNvSpPr txBox="1"/>
          <p:nvPr/>
        </p:nvSpPr>
        <p:spPr>
          <a:xfrm>
            <a:off x="1200603" y="3654468"/>
            <a:ext cx="4115229" cy="1754326"/>
          </a:xfrm>
          <a:prstGeom prst="rect">
            <a:avLst/>
          </a:prstGeom>
          <a:noFill/>
        </p:spPr>
        <p:txBody>
          <a:bodyPr wrap="none" rtlCol="0">
            <a:spAutoFit/>
          </a:bodyPr>
          <a:lstStyle/>
          <a:p>
            <a:r>
              <a:rPr lang="zh-CN" altLang="en-US" dirty="0"/>
              <a:t>用户按照比例混合的数据集</a:t>
            </a:r>
            <a:endParaRPr lang="en-US" altLang="zh-CN" dirty="0"/>
          </a:p>
          <a:p>
            <a:endParaRPr lang="en-US" altLang="zh-CN" dirty="0"/>
          </a:p>
          <a:p>
            <a:r>
              <a:rPr lang="en-US" altLang="zh-CN" dirty="0">
                <a:solidFill>
                  <a:srgbClr val="FF0000"/>
                </a:solidFill>
              </a:rPr>
              <a:t>1</a:t>
            </a:r>
            <a:r>
              <a:rPr lang="zh-CN" altLang="en-US" dirty="0">
                <a:solidFill>
                  <a:srgbClr val="FF0000"/>
                </a:solidFill>
              </a:rPr>
              <a:t>、稀释注入的水印 （水印方法）</a:t>
            </a:r>
            <a:endParaRPr lang="en-US" altLang="zh-CN" dirty="0">
              <a:solidFill>
                <a:srgbClr val="FF0000"/>
              </a:solidFill>
            </a:endParaRPr>
          </a:p>
          <a:p>
            <a:endParaRPr lang="en-US" altLang="zh-CN" dirty="0">
              <a:solidFill>
                <a:srgbClr val="FF0000"/>
              </a:solidFill>
            </a:endParaRPr>
          </a:p>
          <a:p>
            <a:r>
              <a:rPr lang="en-US" altLang="zh-CN" dirty="0">
                <a:solidFill>
                  <a:srgbClr val="FF0000"/>
                </a:solidFill>
              </a:rPr>
              <a:t>2</a:t>
            </a:r>
            <a:r>
              <a:rPr lang="zh-CN" altLang="en-US" dirty="0">
                <a:solidFill>
                  <a:srgbClr val="FF0000"/>
                </a:solidFill>
              </a:rPr>
              <a:t>、破坏了特有数据集固定的数据指纹</a:t>
            </a:r>
            <a:endParaRPr lang="en-US" altLang="zh-CN" dirty="0">
              <a:solidFill>
                <a:srgbClr val="FF0000"/>
              </a:solidFill>
            </a:endParaRPr>
          </a:p>
          <a:p>
            <a:endParaRPr lang="zh-CN" altLang="en-US" dirty="0"/>
          </a:p>
        </p:txBody>
      </p:sp>
      <p:sp>
        <p:nvSpPr>
          <p:cNvPr id="26" name="矩形 25">
            <a:extLst>
              <a:ext uri="{FF2B5EF4-FFF2-40B4-BE49-F238E27FC236}">
                <a16:creationId xmlns:a16="http://schemas.microsoft.com/office/drawing/2014/main" id="{3192E46C-D8C6-D588-7B23-2B4E6A839054}"/>
              </a:ext>
            </a:extLst>
          </p:cNvPr>
          <p:cNvSpPr/>
          <p:nvPr/>
        </p:nvSpPr>
        <p:spPr>
          <a:xfrm>
            <a:off x="5903438" y="1541039"/>
            <a:ext cx="1461609" cy="90408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8" name="文本框 27">
            <a:extLst>
              <a:ext uri="{FF2B5EF4-FFF2-40B4-BE49-F238E27FC236}">
                <a16:creationId xmlns:a16="http://schemas.microsoft.com/office/drawing/2014/main" id="{0DB744DD-9CCE-5446-B33B-663C0FA2C617}"/>
              </a:ext>
            </a:extLst>
          </p:cNvPr>
          <p:cNvSpPr txBox="1"/>
          <p:nvPr/>
        </p:nvSpPr>
        <p:spPr>
          <a:xfrm>
            <a:off x="6096000" y="1797885"/>
            <a:ext cx="1125629" cy="369332"/>
          </a:xfrm>
          <a:prstGeom prst="rect">
            <a:avLst/>
          </a:prstGeom>
          <a:noFill/>
        </p:spPr>
        <p:txBody>
          <a:bodyPr wrap="none" rtlCol="0">
            <a:spAutoFit/>
          </a:bodyPr>
          <a:lstStyle/>
          <a:p>
            <a:r>
              <a:rPr lang="zh-CN" altLang="en-US" dirty="0"/>
              <a:t>黑盒模型</a:t>
            </a:r>
          </a:p>
        </p:txBody>
      </p:sp>
      <p:cxnSp>
        <p:nvCxnSpPr>
          <p:cNvPr id="32" name="直接箭头连接符 31">
            <a:extLst>
              <a:ext uri="{FF2B5EF4-FFF2-40B4-BE49-F238E27FC236}">
                <a16:creationId xmlns:a16="http://schemas.microsoft.com/office/drawing/2014/main" id="{18051672-E070-4FEE-7CE6-669B46596843}"/>
              </a:ext>
            </a:extLst>
          </p:cNvPr>
          <p:cNvCxnSpPr>
            <a:stCxn id="26" idx="3"/>
          </p:cNvCxnSpPr>
          <p:nvPr/>
        </p:nvCxnSpPr>
        <p:spPr>
          <a:xfrm>
            <a:off x="7365047" y="1993082"/>
            <a:ext cx="1124529"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9" name="文本框 38">
            <a:extLst>
              <a:ext uri="{FF2B5EF4-FFF2-40B4-BE49-F238E27FC236}">
                <a16:creationId xmlns:a16="http://schemas.microsoft.com/office/drawing/2014/main" id="{C600153A-2D12-5CEC-79E8-0137586FD261}"/>
              </a:ext>
            </a:extLst>
          </p:cNvPr>
          <p:cNvSpPr txBox="1"/>
          <p:nvPr/>
        </p:nvSpPr>
        <p:spPr>
          <a:xfrm>
            <a:off x="7396603" y="1336220"/>
            <a:ext cx="1194558" cy="646331"/>
          </a:xfrm>
          <a:prstGeom prst="rect">
            <a:avLst/>
          </a:prstGeom>
          <a:noFill/>
        </p:spPr>
        <p:txBody>
          <a:bodyPr wrap="none" rtlCol="0">
            <a:spAutoFit/>
          </a:bodyPr>
          <a:lstStyle/>
          <a:p>
            <a:r>
              <a:rPr lang="zh-CN" altLang="en-US" dirty="0"/>
              <a:t>检测水印</a:t>
            </a:r>
            <a:r>
              <a:rPr lang="en-US" altLang="zh-CN" dirty="0"/>
              <a:t>/</a:t>
            </a:r>
          </a:p>
          <a:p>
            <a:r>
              <a:rPr lang="zh-CN" altLang="en-US" dirty="0"/>
              <a:t>提取指纹</a:t>
            </a:r>
          </a:p>
        </p:txBody>
      </p:sp>
      <p:sp>
        <p:nvSpPr>
          <p:cNvPr id="41" name="文本框 40">
            <a:extLst>
              <a:ext uri="{FF2B5EF4-FFF2-40B4-BE49-F238E27FC236}">
                <a16:creationId xmlns:a16="http://schemas.microsoft.com/office/drawing/2014/main" id="{C9721F23-23BA-15C3-2A0F-A05CF417EF20}"/>
              </a:ext>
            </a:extLst>
          </p:cNvPr>
          <p:cNvSpPr txBox="1"/>
          <p:nvPr/>
        </p:nvSpPr>
        <p:spPr>
          <a:xfrm>
            <a:off x="8512577" y="1797885"/>
            <a:ext cx="1107996" cy="369332"/>
          </a:xfrm>
          <a:prstGeom prst="rect">
            <a:avLst/>
          </a:prstGeom>
          <a:noFill/>
        </p:spPr>
        <p:txBody>
          <a:bodyPr wrap="none" rtlCol="0">
            <a:spAutoFit/>
          </a:bodyPr>
          <a:lstStyle/>
          <a:p>
            <a:r>
              <a:rPr lang="zh-CN" altLang="en-US" dirty="0"/>
              <a:t>效果变差</a:t>
            </a:r>
          </a:p>
        </p:txBody>
      </p:sp>
    </p:spTree>
    <p:extLst>
      <p:ext uri="{BB962C8B-B14F-4D97-AF65-F5344CB8AC3E}">
        <p14:creationId xmlns:p14="http://schemas.microsoft.com/office/powerpoint/2010/main" val="877257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a:extLst>
              <a:ext uri="{FF2B5EF4-FFF2-40B4-BE49-F238E27FC236}">
                <a16:creationId xmlns:a16="http://schemas.microsoft.com/office/drawing/2014/main" id="{E22E8F8C-F4CE-6449-E810-933295FBD105}"/>
              </a:ext>
            </a:extLst>
          </p:cNvPr>
          <p:cNvPicPr>
            <a:picLocks noGrp="1" noChangeAspect="1"/>
          </p:cNvPicPr>
          <p:nvPr>
            <p:ph idx="1"/>
          </p:nvPr>
        </p:nvPicPr>
        <p:blipFill>
          <a:blip r:embed="rId2"/>
          <a:stretch>
            <a:fillRect/>
          </a:stretch>
        </p:blipFill>
        <p:spPr>
          <a:xfrm>
            <a:off x="712694" y="615718"/>
            <a:ext cx="4404742" cy="1813717"/>
          </a:xfrm>
          <a:prstGeom prst="rect">
            <a:avLst/>
          </a:prstGeom>
        </p:spPr>
      </p:pic>
      <p:pic>
        <p:nvPicPr>
          <p:cNvPr id="7" name="图片 6">
            <a:extLst>
              <a:ext uri="{FF2B5EF4-FFF2-40B4-BE49-F238E27FC236}">
                <a16:creationId xmlns:a16="http://schemas.microsoft.com/office/drawing/2014/main" id="{7E8770CB-4C45-4B92-A607-F38B1532C9C8}"/>
              </a:ext>
            </a:extLst>
          </p:cNvPr>
          <p:cNvPicPr>
            <a:picLocks noChangeAspect="1"/>
          </p:cNvPicPr>
          <p:nvPr/>
        </p:nvPicPr>
        <p:blipFill>
          <a:blip r:embed="rId3"/>
          <a:stretch>
            <a:fillRect/>
          </a:stretch>
        </p:blipFill>
        <p:spPr>
          <a:xfrm>
            <a:off x="6513010" y="392273"/>
            <a:ext cx="4320914" cy="3635055"/>
          </a:xfrm>
          <a:prstGeom prst="rect">
            <a:avLst/>
          </a:prstGeom>
        </p:spPr>
      </p:pic>
      <p:pic>
        <p:nvPicPr>
          <p:cNvPr id="9" name="图片 8">
            <a:extLst>
              <a:ext uri="{FF2B5EF4-FFF2-40B4-BE49-F238E27FC236}">
                <a16:creationId xmlns:a16="http://schemas.microsoft.com/office/drawing/2014/main" id="{6DFE2A50-3D10-97F1-0F4A-B84F8744F64F}"/>
              </a:ext>
            </a:extLst>
          </p:cNvPr>
          <p:cNvPicPr>
            <a:picLocks noChangeAspect="1"/>
          </p:cNvPicPr>
          <p:nvPr/>
        </p:nvPicPr>
        <p:blipFill>
          <a:blip r:embed="rId4"/>
          <a:stretch>
            <a:fillRect/>
          </a:stretch>
        </p:blipFill>
        <p:spPr>
          <a:xfrm>
            <a:off x="945700" y="2429435"/>
            <a:ext cx="3240817" cy="2901592"/>
          </a:xfrm>
          <a:prstGeom prst="rect">
            <a:avLst/>
          </a:prstGeom>
        </p:spPr>
      </p:pic>
      <p:sp>
        <p:nvSpPr>
          <p:cNvPr id="10" name="文本框 9">
            <a:extLst>
              <a:ext uri="{FF2B5EF4-FFF2-40B4-BE49-F238E27FC236}">
                <a16:creationId xmlns:a16="http://schemas.microsoft.com/office/drawing/2014/main" id="{09D621F1-7BAF-AD2A-45B1-F0B6B5E2A123}"/>
              </a:ext>
            </a:extLst>
          </p:cNvPr>
          <p:cNvSpPr txBox="1"/>
          <p:nvPr/>
        </p:nvSpPr>
        <p:spPr>
          <a:xfrm>
            <a:off x="6513010" y="4168589"/>
            <a:ext cx="3857146" cy="1477328"/>
          </a:xfrm>
          <a:prstGeom prst="rect">
            <a:avLst/>
          </a:prstGeom>
          <a:noFill/>
        </p:spPr>
        <p:txBody>
          <a:bodyPr wrap="none" rtlCol="0">
            <a:spAutoFit/>
          </a:bodyPr>
          <a:lstStyle/>
          <a:p>
            <a:r>
              <a:rPr lang="zh-CN" altLang="en-US" dirty="0">
                <a:solidFill>
                  <a:srgbClr val="FF0000"/>
                </a:solidFill>
              </a:rPr>
              <a:t>算法的表头、连接关系 不要用优化</a:t>
            </a:r>
            <a:endParaRPr lang="en-US" altLang="zh-CN" dirty="0">
              <a:solidFill>
                <a:srgbClr val="FF0000"/>
              </a:solidFill>
            </a:endParaRPr>
          </a:p>
          <a:p>
            <a:endParaRPr lang="en-US" altLang="zh-CN" dirty="0">
              <a:solidFill>
                <a:srgbClr val="FF0000"/>
              </a:solidFill>
            </a:endParaRPr>
          </a:p>
          <a:p>
            <a:r>
              <a:rPr lang="zh-CN" altLang="en-US" dirty="0">
                <a:solidFill>
                  <a:srgbClr val="FF0000"/>
                </a:solidFill>
              </a:rPr>
              <a:t>最终优化 </a:t>
            </a:r>
            <a:r>
              <a:rPr lang="en-US" altLang="zh-CN" dirty="0">
                <a:solidFill>
                  <a:srgbClr val="FF0000"/>
                </a:solidFill>
              </a:rPr>
              <a:t>-&gt; </a:t>
            </a:r>
            <a:r>
              <a:rPr lang="zh-CN" altLang="en-US" dirty="0">
                <a:solidFill>
                  <a:srgbClr val="FF0000"/>
                </a:solidFill>
              </a:rPr>
              <a:t>我们的方案</a:t>
            </a:r>
            <a:endParaRPr lang="en-US" altLang="zh-CN" dirty="0">
              <a:solidFill>
                <a:srgbClr val="FF0000"/>
              </a:solidFill>
            </a:endParaRPr>
          </a:p>
          <a:p>
            <a:endParaRPr lang="en-US" altLang="zh-CN" dirty="0">
              <a:solidFill>
                <a:srgbClr val="FF0000"/>
              </a:solidFill>
            </a:endParaRPr>
          </a:p>
          <a:p>
            <a:r>
              <a:rPr lang="zh-CN" altLang="en-US" dirty="0">
                <a:solidFill>
                  <a:srgbClr val="FF0000"/>
                </a:solidFill>
              </a:rPr>
              <a:t>算法名词不要重复 合理的算法标题</a:t>
            </a:r>
            <a:endParaRPr lang="en-US" altLang="zh-CN" dirty="0">
              <a:solidFill>
                <a:srgbClr val="FF0000"/>
              </a:solidFill>
            </a:endParaRPr>
          </a:p>
        </p:txBody>
      </p:sp>
    </p:spTree>
    <p:extLst>
      <p:ext uri="{BB962C8B-B14F-4D97-AF65-F5344CB8AC3E}">
        <p14:creationId xmlns:p14="http://schemas.microsoft.com/office/powerpoint/2010/main" val="392036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E12F31A1-6CA1-A6D3-937B-2D2C714C84E5}"/>
              </a:ext>
            </a:extLst>
          </p:cNvPr>
          <p:cNvPicPr>
            <a:picLocks noChangeAspect="1"/>
          </p:cNvPicPr>
          <p:nvPr/>
        </p:nvPicPr>
        <p:blipFill>
          <a:blip r:embed="rId2"/>
          <a:stretch>
            <a:fillRect/>
          </a:stretch>
        </p:blipFill>
        <p:spPr>
          <a:xfrm>
            <a:off x="1216137" y="1004047"/>
            <a:ext cx="9912150" cy="5227507"/>
          </a:xfrm>
          <a:prstGeom prst="rect">
            <a:avLst/>
          </a:prstGeom>
        </p:spPr>
      </p:pic>
      <p:sp>
        <p:nvSpPr>
          <p:cNvPr id="6" name="矩形 5">
            <a:extLst>
              <a:ext uri="{FF2B5EF4-FFF2-40B4-BE49-F238E27FC236}">
                <a16:creationId xmlns:a16="http://schemas.microsoft.com/office/drawing/2014/main" id="{015D7D84-F52C-CA9E-6482-DD389F97EED6}"/>
              </a:ext>
            </a:extLst>
          </p:cNvPr>
          <p:cNvSpPr/>
          <p:nvPr/>
        </p:nvSpPr>
        <p:spPr>
          <a:xfrm>
            <a:off x="2949388" y="1084433"/>
            <a:ext cx="7037294" cy="323026"/>
          </a:xfrm>
          <a:prstGeom prst="rect">
            <a:avLst/>
          </a:prstGeom>
          <a:no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a:extLst>
              <a:ext uri="{FF2B5EF4-FFF2-40B4-BE49-F238E27FC236}">
                <a16:creationId xmlns:a16="http://schemas.microsoft.com/office/drawing/2014/main" id="{4C5458B2-1CD2-37C4-1375-3BDCCB732015}"/>
              </a:ext>
            </a:extLst>
          </p:cNvPr>
          <p:cNvSpPr txBox="1"/>
          <p:nvPr/>
        </p:nvSpPr>
        <p:spPr>
          <a:xfrm>
            <a:off x="3363676" y="6142663"/>
            <a:ext cx="1326004" cy="338554"/>
          </a:xfrm>
          <a:prstGeom prst="rect">
            <a:avLst/>
          </a:prstGeom>
          <a:noFill/>
        </p:spPr>
        <p:txBody>
          <a:bodyPr wrap="none" rtlCol="0">
            <a:spAutoFit/>
          </a:bodyPr>
          <a:lstStyle/>
          <a:p>
            <a:r>
              <a:rPr lang="en-US" altLang="zh-CN" sz="1600" b="1" dirty="0">
                <a:latin typeface="Times New Roman" panose="02020603050405020304" pitchFamily="18" charset="0"/>
                <a:cs typeface="Times New Roman" panose="02020603050405020304" pitchFamily="18" charset="0"/>
              </a:rPr>
              <a:t>(a) No attack</a:t>
            </a:r>
            <a:endParaRPr lang="zh-CN" altLang="en-US" sz="1600" b="1" dirty="0">
              <a:latin typeface="Times New Roman" panose="02020603050405020304" pitchFamily="18" charset="0"/>
              <a:cs typeface="Times New Roman" panose="02020603050405020304" pitchFamily="18" charset="0"/>
            </a:endParaRPr>
          </a:p>
        </p:txBody>
      </p:sp>
      <p:sp>
        <p:nvSpPr>
          <p:cNvPr id="15" name="文本框 14">
            <a:extLst>
              <a:ext uri="{FF2B5EF4-FFF2-40B4-BE49-F238E27FC236}">
                <a16:creationId xmlns:a16="http://schemas.microsoft.com/office/drawing/2014/main" id="{5EBE7AA9-DC34-5596-28EF-AA1FB9AE4C8A}"/>
              </a:ext>
            </a:extLst>
          </p:cNvPr>
          <p:cNvSpPr txBox="1"/>
          <p:nvPr/>
        </p:nvSpPr>
        <p:spPr>
          <a:xfrm>
            <a:off x="8151171" y="6142663"/>
            <a:ext cx="1159292" cy="338554"/>
          </a:xfrm>
          <a:prstGeom prst="rect">
            <a:avLst/>
          </a:prstGeom>
          <a:noFill/>
        </p:spPr>
        <p:txBody>
          <a:bodyPr wrap="none" rtlCol="0">
            <a:spAutoFit/>
          </a:bodyPr>
          <a:lstStyle/>
          <a:p>
            <a:r>
              <a:rPr lang="en-US" altLang="zh-CN" sz="1600" b="1" dirty="0">
                <a:latin typeface="Times New Roman" panose="02020603050405020304" pitchFamily="18" charset="0"/>
                <a:cs typeface="Times New Roman" panose="02020603050405020304" pitchFamily="18" charset="0"/>
              </a:rPr>
              <a:t>(b) RIGBD</a:t>
            </a:r>
            <a:endParaRPr lang="zh-CN" altLang="en-US" sz="16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332772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0DE7F566-0966-1C2D-9D35-6C213DB75CEC}"/>
              </a:ext>
            </a:extLst>
          </p:cNvPr>
          <p:cNvPicPr>
            <a:picLocks noChangeAspect="1"/>
          </p:cNvPicPr>
          <p:nvPr/>
        </p:nvPicPr>
        <p:blipFill>
          <a:blip r:embed="rId2"/>
          <a:stretch>
            <a:fillRect/>
          </a:stretch>
        </p:blipFill>
        <p:spPr>
          <a:xfrm>
            <a:off x="621169" y="55808"/>
            <a:ext cx="9496268" cy="5232532"/>
          </a:xfrm>
          <a:prstGeom prst="rect">
            <a:avLst/>
          </a:prstGeom>
        </p:spPr>
      </p:pic>
      <p:sp>
        <p:nvSpPr>
          <p:cNvPr id="2" name="文本框 1">
            <a:extLst>
              <a:ext uri="{FF2B5EF4-FFF2-40B4-BE49-F238E27FC236}">
                <a16:creationId xmlns:a16="http://schemas.microsoft.com/office/drawing/2014/main" id="{21F9A872-C38C-23BC-D541-BAE7C03A5BBC}"/>
              </a:ext>
            </a:extLst>
          </p:cNvPr>
          <p:cNvSpPr txBox="1"/>
          <p:nvPr/>
        </p:nvSpPr>
        <p:spPr>
          <a:xfrm>
            <a:off x="527862" y="5314215"/>
            <a:ext cx="10500921" cy="1323439"/>
          </a:xfrm>
          <a:prstGeom prst="rect">
            <a:avLst/>
          </a:prstGeom>
          <a:noFill/>
        </p:spPr>
        <p:txBody>
          <a:bodyPr wrap="square">
            <a:spAutoFit/>
          </a:bodyPr>
          <a:lstStyle/>
          <a:p>
            <a:pPr marL="285750" indent="-285750">
              <a:buFont typeface="Arial" panose="020B0604020202020204" pitchFamily="34" charset="0"/>
              <a:buChar char="•"/>
            </a:pPr>
            <a:r>
              <a:rPr lang="zh-CN" altLang="en-US" sz="1600" b="0" i="0" dirty="0">
                <a:effectLst/>
                <a:latin typeface="宋体" panose="02010600030101010101" pitchFamily="2" charset="-122"/>
                <a:ea typeface="宋体" panose="02010600030101010101" pitchFamily="2" charset="-122"/>
              </a:rPr>
              <a:t>基于一个开源且干净的图结构设计了一个</a:t>
            </a:r>
            <a:r>
              <a:rPr lang="zh-CN" altLang="en-US" sz="1600" b="0" i="0" dirty="0">
                <a:solidFill>
                  <a:srgbClr val="FF0000"/>
                </a:solidFill>
                <a:effectLst/>
                <a:latin typeface="宋体" panose="02010600030101010101" pitchFamily="2" charset="-122"/>
                <a:ea typeface="宋体" panose="02010600030101010101" pitchFamily="2" charset="-122"/>
              </a:rPr>
              <a:t>提示模板</a:t>
            </a:r>
            <a:r>
              <a:rPr lang="zh-CN" altLang="en-US" sz="1600" b="0" i="0" dirty="0">
                <a:effectLst/>
                <a:latin typeface="宋体" panose="02010600030101010101" pitchFamily="2" charset="-122"/>
                <a:ea typeface="宋体" panose="02010600030101010101" pitchFamily="2" charset="-122"/>
              </a:rPr>
              <a:t>，使</a:t>
            </a:r>
            <a:r>
              <a:rPr lang="en-US" altLang="zh-CN" sz="1600" b="0" i="0" dirty="0">
                <a:effectLst/>
                <a:latin typeface="宋体" panose="02010600030101010101" pitchFamily="2" charset="-122"/>
                <a:ea typeface="宋体" panose="02010600030101010101" pitchFamily="2" charset="-122"/>
              </a:rPr>
              <a:t>GPT-4</a:t>
            </a:r>
            <a:r>
              <a:rPr lang="zh-CN" altLang="en-US" sz="1600" b="0" i="0" dirty="0">
                <a:effectLst/>
                <a:latin typeface="宋体" panose="02010600030101010101" pitchFamily="2" charset="-122"/>
                <a:ea typeface="宋体" panose="02010600030101010101" pitchFamily="2" charset="-122"/>
              </a:rPr>
              <a:t>能够推断边的恶意程度并提供分析结果，以此构建指令数据集。该数据集用于微调本地大语言模型，从而将</a:t>
            </a:r>
            <a:r>
              <a:rPr lang="en-US" altLang="zh-CN" sz="1600" b="0" i="0" dirty="0">
                <a:effectLst/>
                <a:latin typeface="宋体" panose="02010600030101010101" pitchFamily="2" charset="-122"/>
                <a:ea typeface="宋体" panose="02010600030101010101" pitchFamily="2" charset="-122"/>
              </a:rPr>
              <a:t>GPT-4</a:t>
            </a:r>
            <a:r>
              <a:rPr lang="zh-CN" altLang="en-US" sz="1600" b="0" i="0" dirty="0">
                <a:effectLst/>
                <a:latin typeface="宋体" panose="02010600030101010101" pitchFamily="2" charset="-122"/>
                <a:ea typeface="宋体" panose="02010600030101010101" pitchFamily="2" charset="-122"/>
              </a:rPr>
              <a:t>的推理能力提炼到本地大语言模型中。</a:t>
            </a:r>
            <a:endParaRPr lang="en-US" altLang="zh-CN" sz="1600" b="0" i="0" dirty="0">
              <a:effectLst/>
              <a:latin typeface="宋体" panose="02010600030101010101" pitchFamily="2" charset="-122"/>
              <a:ea typeface="宋体" panose="02010600030101010101" pitchFamily="2" charset="-122"/>
            </a:endParaRPr>
          </a:p>
          <a:p>
            <a:pPr marL="285750" indent="-285750">
              <a:buFont typeface="Arial" panose="020B0604020202020204" pitchFamily="34" charset="0"/>
              <a:buChar char="•"/>
            </a:pPr>
            <a:r>
              <a:rPr lang="zh-CN" altLang="en-US" sz="1600" b="0" i="0" dirty="0">
                <a:effectLst/>
                <a:latin typeface="宋体" panose="02010600030101010101" pitchFamily="2" charset="-122"/>
                <a:ea typeface="宋体" panose="02010600030101010101" pitchFamily="2" charset="-122"/>
              </a:rPr>
              <a:t>当给定一个新的攻击后图结构时，首先利用本地大语言模型识别出恶意边。通过将识别结果视为边标签，进一步将本地大语言模型的推理能力提炼到基于大语言模型的边预测器上，以找到缺失的重要边。</a:t>
            </a:r>
            <a:endParaRPr lang="en-US" altLang="zh-CN" sz="1600" b="0" i="0" dirty="0">
              <a:effectLst/>
              <a:latin typeface="宋体" panose="02010600030101010101" pitchFamily="2" charset="-122"/>
              <a:ea typeface="宋体" panose="02010600030101010101" pitchFamily="2" charset="-122"/>
            </a:endParaRPr>
          </a:p>
          <a:p>
            <a:pPr marL="285750" indent="-285750">
              <a:buFont typeface="Arial" panose="020B0604020202020204" pitchFamily="34" charset="0"/>
              <a:buChar char="•"/>
            </a:pPr>
            <a:r>
              <a:rPr lang="zh-CN" altLang="en-US" sz="1600" b="0" i="0" dirty="0">
                <a:effectLst/>
                <a:latin typeface="宋体" panose="02010600030101010101" pitchFamily="2" charset="-122"/>
                <a:ea typeface="宋体" panose="02010600030101010101" pitchFamily="2" charset="-122"/>
              </a:rPr>
              <a:t>最后，通过移除恶意边并添加重要边来净化图结构，使图神经网络（</a:t>
            </a:r>
            <a:r>
              <a:rPr lang="en-US" altLang="zh-CN" sz="1600" b="0" i="0" dirty="0">
                <a:effectLst/>
                <a:latin typeface="宋体" panose="02010600030101010101" pitchFamily="2" charset="-122"/>
                <a:ea typeface="宋体" panose="02010600030101010101" pitchFamily="2" charset="-122"/>
              </a:rPr>
              <a:t>GNNs</a:t>
            </a:r>
            <a:r>
              <a:rPr lang="zh-CN" altLang="en-US" sz="1600" b="0" i="0" dirty="0">
                <a:effectLst/>
                <a:latin typeface="宋体" panose="02010600030101010101" pitchFamily="2" charset="-122"/>
                <a:ea typeface="宋体" panose="02010600030101010101" pitchFamily="2" charset="-122"/>
              </a:rPr>
              <a:t>）更加鲁棒。</a:t>
            </a:r>
            <a:endParaRPr lang="zh-CN" altLang="en-US" sz="1600"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24085497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a:extLst>
              <a:ext uri="{FF2B5EF4-FFF2-40B4-BE49-F238E27FC236}">
                <a16:creationId xmlns:a16="http://schemas.microsoft.com/office/drawing/2014/main" id="{764147A5-08EA-12BF-6AC9-7F902CDF0E4E}"/>
              </a:ext>
            </a:extLst>
          </p:cNvPr>
          <p:cNvSpPr txBox="1"/>
          <p:nvPr/>
        </p:nvSpPr>
        <p:spPr>
          <a:xfrm>
            <a:off x="3130593" y="5034243"/>
            <a:ext cx="1326004" cy="338554"/>
          </a:xfrm>
          <a:prstGeom prst="rect">
            <a:avLst/>
          </a:prstGeom>
          <a:noFill/>
        </p:spPr>
        <p:txBody>
          <a:bodyPr wrap="none" rtlCol="0">
            <a:spAutoFit/>
          </a:bodyPr>
          <a:lstStyle/>
          <a:p>
            <a:r>
              <a:rPr lang="en-US" altLang="zh-CN" sz="1600" b="1" dirty="0">
                <a:latin typeface="Times New Roman" panose="02020603050405020304" pitchFamily="18" charset="0"/>
                <a:cs typeface="Times New Roman" panose="02020603050405020304" pitchFamily="18" charset="0"/>
              </a:rPr>
              <a:t>(a) No attack</a:t>
            </a:r>
            <a:endParaRPr lang="zh-CN" altLang="en-US" sz="1600" b="1" dirty="0">
              <a:latin typeface="Times New Roman" panose="02020603050405020304" pitchFamily="18" charset="0"/>
              <a:cs typeface="Times New Roman" panose="02020603050405020304" pitchFamily="18" charset="0"/>
            </a:endParaRPr>
          </a:p>
        </p:txBody>
      </p:sp>
      <p:sp>
        <p:nvSpPr>
          <p:cNvPr id="9" name="文本框 8">
            <a:extLst>
              <a:ext uri="{FF2B5EF4-FFF2-40B4-BE49-F238E27FC236}">
                <a16:creationId xmlns:a16="http://schemas.microsoft.com/office/drawing/2014/main" id="{EBD2591E-85E6-911A-1EAB-1E52D9B58ED5}"/>
              </a:ext>
            </a:extLst>
          </p:cNvPr>
          <p:cNvSpPr txBox="1"/>
          <p:nvPr/>
        </p:nvSpPr>
        <p:spPr>
          <a:xfrm>
            <a:off x="7918088" y="5034243"/>
            <a:ext cx="1159292" cy="338554"/>
          </a:xfrm>
          <a:prstGeom prst="rect">
            <a:avLst/>
          </a:prstGeom>
          <a:noFill/>
        </p:spPr>
        <p:txBody>
          <a:bodyPr wrap="none" rtlCol="0">
            <a:spAutoFit/>
          </a:bodyPr>
          <a:lstStyle/>
          <a:p>
            <a:r>
              <a:rPr lang="en-US" altLang="zh-CN" sz="1600" b="1" dirty="0">
                <a:latin typeface="Times New Roman" panose="02020603050405020304" pitchFamily="18" charset="0"/>
                <a:cs typeface="Times New Roman" panose="02020603050405020304" pitchFamily="18" charset="0"/>
              </a:rPr>
              <a:t>(b) RIGBD</a:t>
            </a:r>
            <a:endParaRPr lang="zh-CN" altLang="en-US" sz="1600" b="1" dirty="0">
              <a:latin typeface="Times New Roman" panose="02020603050405020304" pitchFamily="18" charset="0"/>
              <a:cs typeface="Times New Roman" panose="02020603050405020304" pitchFamily="18" charset="0"/>
            </a:endParaRPr>
          </a:p>
        </p:txBody>
      </p:sp>
      <p:pic>
        <p:nvPicPr>
          <p:cNvPr id="3" name="图片 2">
            <a:extLst>
              <a:ext uri="{FF2B5EF4-FFF2-40B4-BE49-F238E27FC236}">
                <a16:creationId xmlns:a16="http://schemas.microsoft.com/office/drawing/2014/main" id="{759DB8D8-A2A1-8E7E-7EC9-56EF2BADCC61}"/>
              </a:ext>
            </a:extLst>
          </p:cNvPr>
          <p:cNvPicPr>
            <a:picLocks noChangeAspect="1"/>
          </p:cNvPicPr>
          <p:nvPr/>
        </p:nvPicPr>
        <p:blipFill>
          <a:blip r:embed="rId2"/>
          <a:stretch>
            <a:fillRect/>
          </a:stretch>
        </p:blipFill>
        <p:spPr>
          <a:xfrm>
            <a:off x="1092873" y="828136"/>
            <a:ext cx="9538605" cy="4292372"/>
          </a:xfrm>
          <a:prstGeom prst="rect">
            <a:avLst/>
          </a:prstGeom>
        </p:spPr>
      </p:pic>
    </p:spTree>
    <p:extLst>
      <p:ext uri="{BB962C8B-B14F-4D97-AF65-F5344CB8AC3E}">
        <p14:creationId xmlns:p14="http://schemas.microsoft.com/office/powerpoint/2010/main" val="17981692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959DCE13-CC71-9C5A-943D-CBBAFE585419}"/>
              </a:ext>
            </a:extLst>
          </p:cNvPr>
          <p:cNvPicPr>
            <a:picLocks noChangeAspect="1"/>
          </p:cNvPicPr>
          <p:nvPr/>
        </p:nvPicPr>
        <p:blipFill>
          <a:blip r:embed="rId2"/>
          <a:stretch>
            <a:fillRect/>
          </a:stretch>
        </p:blipFill>
        <p:spPr>
          <a:xfrm>
            <a:off x="1333500" y="1285875"/>
            <a:ext cx="9525000" cy="4286250"/>
          </a:xfrm>
          <a:prstGeom prst="rect">
            <a:avLst/>
          </a:prstGeom>
        </p:spPr>
      </p:pic>
      <p:sp>
        <p:nvSpPr>
          <p:cNvPr id="6" name="文本框 5">
            <a:extLst>
              <a:ext uri="{FF2B5EF4-FFF2-40B4-BE49-F238E27FC236}">
                <a16:creationId xmlns:a16="http://schemas.microsoft.com/office/drawing/2014/main" id="{A5B5D1C8-E534-7572-CD66-0DD7A466F802}"/>
              </a:ext>
            </a:extLst>
          </p:cNvPr>
          <p:cNvSpPr txBox="1"/>
          <p:nvPr/>
        </p:nvSpPr>
        <p:spPr>
          <a:xfrm>
            <a:off x="3677440" y="5572125"/>
            <a:ext cx="1326004" cy="338554"/>
          </a:xfrm>
          <a:prstGeom prst="rect">
            <a:avLst/>
          </a:prstGeom>
          <a:noFill/>
        </p:spPr>
        <p:txBody>
          <a:bodyPr wrap="none" rtlCol="0">
            <a:spAutoFit/>
          </a:bodyPr>
          <a:lstStyle/>
          <a:p>
            <a:r>
              <a:rPr lang="en-US" altLang="zh-CN" sz="1600" b="1" dirty="0">
                <a:latin typeface="Times New Roman" panose="02020603050405020304" pitchFamily="18" charset="0"/>
                <a:cs typeface="Times New Roman" panose="02020603050405020304" pitchFamily="18" charset="0"/>
              </a:rPr>
              <a:t>(a) No attack</a:t>
            </a:r>
            <a:endParaRPr lang="zh-CN" altLang="en-US" sz="1600" b="1" dirty="0">
              <a:latin typeface="Times New Roman" panose="02020603050405020304" pitchFamily="18" charset="0"/>
              <a:cs typeface="Times New Roman" panose="02020603050405020304" pitchFamily="18" charset="0"/>
            </a:endParaRPr>
          </a:p>
        </p:txBody>
      </p:sp>
      <p:sp>
        <p:nvSpPr>
          <p:cNvPr id="7" name="文本框 6">
            <a:extLst>
              <a:ext uri="{FF2B5EF4-FFF2-40B4-BE49-F238E27FC236}">
                <a16:creationId xmlns:a16="http://schemas.microsoft.com/office/drawing/2014/main" id="{2B3C62BD-F2D8-1D14-1A75-911ED809E4DB}"/>
              </a:ext>
            </a:extLst>
          </p:cNvPr>
          <p:cNvSpPr txBox="1"/>
          <p:nvPr/>
        </p:nvSpPr>
        <p:spPr>
          <a:xfrm>
            <a:off x="7075406" y="5586132"/>
            <a:ext cx="1159292" cy="338554"/>
          </a:xfrm>
          <a:prstGeom prst="rect">
            <a:avLst/>
          </a:prstGeom>
          <a:noFill/>
        </p:spPr>
        <p:txBody>
          <a:bodyPr wrap="none" rtlCol="0">
            <a:spAutoFit/>
          </a:bodyPr>
          <a:lstStyle/>
          <a:p>
            <a:r>
              <a:rPr lang="en-US" altLang="zh-CN" sz="1600" b="1" dirty="0">
                <a:latin typeface="Times New Roman" panose="02020603050405020304" pitchFamily="18" charset="0"/>
                <a:cs typeface="Times New Roman" panose="02020603050405020304" pitchFamily="18" charset="0"/>
              </a:rPr>
              <a:t>(b) RIGBD</a:t>
            </a:r>
            <a:endParaRPr lang="zh-CN" altLang="en-US" sz="16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609604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20F792C0-878F-D0BA-C43A-EF7006E72FFA}"/>
              </a:ext>
            </a:extLst>
          </p:cNvPr>
          <p:cNvSpPr txBox="1"/>
          <p:nvPr/>
        </p:nvSpPr>
        <p:spPr>
          <a:xfrm>
            <a:off x="360500" y="125628"/>
            <a:ext cx="11471000" cy="6740307"/>
          </a:xfrm>
          <a:prstGeom prst="rect">
            <a:avLst/>
          </a:prstGeom>
          <a:noFill/>
        </p:spPr>
        <p:txBody>
          <a:bodyPr wrap="square">
            <a:spAutoFit/>
          </a:bodyPr>
          <a:lstStyle/>
          <a:p>
            <a:pPr>
              <a:buNone/>
            </a:pPr>
            <a:r>
              <a:rPr lang="en-US" altLang="zh-CN" b="1" dirty="0">
                <a:latin typeface="宋体" panose="02010600030101010101" pitchFamily="2" charset="-122"/>
                <a:ea typeface="宋体" panose="02010600030101010101" pitchFamily="2" charset="-122"/>
              </a:rPr>
              <a:t>1)</a:t>
            </a:r>
            <a:r>
              <a:rPr lang="zh-CN" altLang="en-US" b="1" dirty="0">
                <a:latin typeface="宋体" panose="02010600030101010101" pitchFamily="2" charset="-122"/>
                <a:ea typeface="宋体" panose="02010600030101010101" pitchFamily="2" charset="-122"/>
              </a:rPr>
              <a:t>混合数据集下的</a:t>
            </a:r>
            <a:r>
              <a:rPr lang="zh-CN" altLang="en-US" b="1" dirty="0">
                <a:solidFill>
                  <a:srgbClr val="FF0000"/>
                </a:solidFill>
                <a:latin typeface="宋体" panose="02010600030101010101" pitchFamily="2" charset="-122"/>
                <a:ea typeface="宋体" panose="02010600030101010101" pitchFamily="2" charset="-122"/>
              </a:rPr>
              <a:t>大规模文本</a:t>
            </a:r>
            <a:r>
              <a:rPr lang="zh-CN" altLang="en-US" b="1" dirty="0">
                <a:latin typeface="宋体" panose="02010600030101010101" pitchFamily="2" charset="-122"/>
                <a:ea typeface="宋体" panose="02010600030101010101" pitchFamily="2" charset="-122"/>
              </a:rPr>
              <a:t>图数据集权属保护 </a:t>
            </a:r>
            <a:r>
              <a:rPr lang="zh-CN" altLang="en-US" b="1" dirty="0">
                <a:solidFill>
                  <a:srgbClr val="FF0000"/>
                </a:solidFill>
                <a:latin typeface="宋体" panose="02010600030101010101" pitchFamily="2" charset="-122"/>
                <a:ea typeface="宋体" panose="02010600030101010101" pitchFamily="2" charset="-122"/>
              </a:rPr>
              <a:t>（成员推理）</a:t>
            </a:r>
          </a:p>
          <a:p>
            <a:pPr>
              <a:buNone/>
            </a:pPr>
            <a:r>
              <a:rPr lang="zh-CN" altLang="en-US" b="1" dirty="0">
                <a:latin typeface="宋体" panose="02010600030101010101" pitchFamily="2" charset="-122"/>
                <a:ea typeface="宋体" panose="02010600030101010101" pitchFamily="2" charset="-122"/>
              </a:rPr>
              <a:t>场景描述</a:t>
            </a:r>
            <a:br>
              <a:rPr lang="zh-CN" altLang="en-US" dirty="0">
                <a:latin typeface="宋体" panose="02010600030101010101" pitchFamily="2" charset="-122"/>
                <a:ea typeface="宋体" panose="02010600030101010101" pitchFamily="2" charset="-122"/>
              </a:rPr>
            </a:br>
            <a:r>
              <a:rPr lang="zh-CN" altLang="en-US" dirty="0">
                <a:latin typeface="宋体" panose="02010600030101010101" pitchFamily="2" charset="-122"/>
                <a:ea typeface="宋体" panose="02010600030101010101" pitchFamily="2" charset="-122"/>
              </a:rPr>
              <a:t>攻击者收集多个公开</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私有文本图集合（来源 </a:t>
            </a:r>
            <a:r>
              <a:rPr lang="en-US" altLang="zh-CN" dirty="0">
                <a:latin typeface="宋体" panose="02010600030101010101" pitchFamily="2" charset="-122"/>
                <a:ea typeface="宋体" panose="02010600030101010101" pitchFamily="2" charset="-122"/>
              </a:rPr>
              <a:t>A</a:t>
            </a:r>
            <a:r>
              <a:rPr lang="zh-CN" altLang="en-US" dirty="0">
                <a:latin typeface="宋体" panose="02010600030101010101" pitchFamily="2" charset="-122"/>
                <a:ea typeface="宋体" panose="02010600030101010101" pitchFamily="2" charset="-122"/>
              </a:rPr>
              <a:t>、</a:t>
            </a:r>
            <a:r>
              <a:rPr lang="en-US" altLang="zh-CN" dirty="0">
                <a:latin typeface="宋体" panose="02010600030101010101" pitchFamily="2" charset="-122"/>
                <a:ea typeface="宋体" panose="02010600030101010101" pitchFamily="2" charset="-122"/>
              </a:rPr>
              <a:t>B</a:t>
            </a:r>
            <a:r>
              <a:rPr lang="zh-CN" altLang="en-US" dirty="0">
                <a:latin typeface="宋体" panose="02010600030101010101" pitchFamily="2" charset="-122"/>
                <a:ea typeface="宋体" panose="02010600030101010101" pitchFamily="2" charset="-122"/>
              </a:rPr>
              <a:t>、</a:t>
            </a:r>
            <a:r>
              <a:rPr lang="en-US" altLang="zh-CN" dirty="0">
                <a:latin typeface="宋体" panose="02010600030101010101" pitchFamily="2" charset="-122"/>
                <a:ea typeface="宋体" panose="02010600030101010101" pitchFamily="2" charset="-122"/>
              </a:rPr>
              <a:t>C…</a:t>
            </a:r>
            <a:r>
              <a:rPr lang="zh-CN" altLang="en-US" dirty="0">
                <a:latin typeface="宋体" panose="02010600030101010101" pitchFamily="2" charset="-122"/>
                <a:ea typeface="宋体" panose="02010600030101010101" pitchFamily="2" charset="-122"/>
              </a:rPr>
              <a:t>），把文本图数据按某种比例（碎片级别：句</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段</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子图）拼接</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混合到一个新数据集中，再对拼接后的数据训练模型并发布。</a:t>
            </a:r>
            <a:endParaRPr lang="en-US" altLang="zh-CN" dirty="0">
              <a:latin typeface="宋体" panose="02010600030101010101" pitchFamily="2" charset="-122"/>
              <a:ea typeface="宋体" panose="02010600030101010101" pitchFamily="2" charset="-122"/>
            </a:endParaRPr>
          </a:p>
          <a:p>
            <a:pPr>
              <a:buNone/>
            </a:pPr>
            <a:r>
              <a:rPr lang="zh-CN" altLang="en-US" dirty="0">
                <a:latin typeface="宋体" panose="02010600030101010101" pitchFamily="2" charset="-122"/>
                <a:ea typeface="宋体" panose="02010600030101010101" pitchFamily="2" charset="-122"/>
              </a:rPr>
              <a:t>目标是让任何单一数据集的权属信号被“</a:t>
            </a:r>
            <a:r>
              <a:rPr lang="zh-CN" altLang="en-US" dirty="0">
                <a:solidFill>
                  <a:srgbClr val="FF0000"/>
                </a:solidFill>
                <a:latin typeface="宋体" panose="02010600030101010101" pitchFamily="2" charset="-122"/>
                <a:ea typeface="宋体" panose="02010600030101010101" pitchFamily="2" charset="-122"/>
              </a:rPr>
              <a:t>稀释</a:t>
            </a:r>
            <a:r>
              <a:rPr lang="zh-CN" altLang="en-US" dirty="0">
                <a:latin typeface="宋体" panose="02010600030101010101" pitchFamily="2" charset="-122"/>
                <a:ea typeface="宋体" panose="02010600030101010101" pitchFamily="2" charset="-122"/>
              </a:rPr>
              <a:t>”或藏匿在混合池里。</a:t>
            </a:r>
          </a:p>
          <a:p>
            <a:pPr>
              <a:buNone/>
            </a:pPr>
            <a:endParaRPr lang="en-US" altLang="zh-CN" b="1" dirty="0">
              <a:latin typeface="宋体" panose="02010600030101010101" pitchFamily="2" charset="-122"/>
              <a:ea typeface="宋体" panose="02010600030101010101" pitchFamily="2" charset="-122"/>
            </a:endParaRPr>
          </a:p>
          <a:p>
            <a:pPr>
              <a:buNone/>
            </a:pPr>
            <a:r>
              <a:rPr lang="zh-CN" altLang="en-US" b="1" dirty="0">
                <a:latin typeface="宋体" panose="02010600030101010101" pitchFamily="2" charset="-122"/>
                <a:ea typeface="宋体" panose="02010600030101010101" pitchFamily="2" charset="-122"/>
              </a:rPr>
              <a:t>为什么传统方法失效  </a:t>
            </a:r>
            <a:r>
              <a:rPr lang="en-US" altLang="zh-CN" b="1" dirty="0">
                <a:latin typeface="宋体" panose="02010600030101010101" pitchFamily="2" charset="-122"/>
                <a:ea typeface="宋体" panose="02010600030101010101" pitchFamily="2" charset="-122"/>
              </a:rPr>
              <a:t>A B </a:t>
            </a:r>
            <a:endParaRPr lang="zh-CN" altLang="en-US" dirty="0">
              <a:latin typeface="宋体" panose="02010600030101010101" pitchFamily="2" charset="-122"/>
              <a:ea typeface="宋体" panose="02010600030101010101" pitchFamily="2" charset="-122"/>
            </a:endParaRPr>
          </a:p>
          <a:p>
            <a:pPr>
              <a:buFont typeface="Arial" panose="020B0604020202020204" pitchFamily="34" charset="0"/>
              <a:buChar char="•"/>
            </a:pPr>
            <a:r>
              <a:rPr lang="zh-CN" altLang="en-US" dirty="0">
                <a:latin typeface="宋体" panose="02010600030101010101" pitchFamily="2" charset="-122"/>
                <a:ea typeface="宋体" panose="02010600030101010101" pitchFamily="2" charset="-122"/>
              </a:rPr>
              <a:t>传统水印或指纹依赖于集中式、明显的触发或子图签名。混入大量相似数据集后，这些触发特征变成弱信号，难以在整体模型中检测到或与其他来源区分。</a:t>
            </a:r>
            <a:r>
              <a:rPr lang="zh-CN" altLang="en-US" dirty="0">
                <a:solidFill>
                  <a:srgbClr val="FF0000"/>
                </a:solidFill>
                <a:latin typeface="宋体" panose="02010600030101010101" pitchFamily="2" charset="-122"/>
                <a:ea typeface="宋体" panose="02010600030101010101" pitchFamily="2" charset="-122"/>
              </a:rPr>
              <a:t>（水印方法）</a:t>
            </a:r>
          </a:p>
          <a:p>
            <a:pPr>
              <a:buFont typeface="Arial" panose="020B0604020202020204" pitchFamily="34" charset="0"/>
              <a:buChar char="•"/>
            </a:pPr>
            <a:r>
              <a:rPr lang="zh-CN" altLang="en-US" dirty="0">
                <a:latin typeface="宋体" panose="02010600030101010101" pitchFamily="2" charset="-122"/>
                <a:ea typeface="宋体" panose="02010600030101010101" pitchFamily="2" charset="-122"/>
              </a:rPr>
              <a:t>基于单一数据集统计特征的方法（例如分布偏差检测）会因多个数据集混合而失去辨识力。</a:t>
            </a:r>
            <a:r>
              <a:rPr lang="zh-CN" altLang="en-US" dirty="0">
                <a:solidFill>
                  <a:srgbClr val="FF0000"/>
                </a:solidFill>
                <a:latin typeface="宋体" panose="02010600030101010101" pitchFamily="2" charset="-122"/>
                <a:ea typeface="宋体" panose="02010600030101010101" pitchFamily="2" charset="-122"/>
              </a:rPr>
              <a:t>（指纹方法）</a:t>
            </a:r>
            <a:endParaRPr lang="en-US" altLang="zh-CN" dirty="0">
              <a:solidFill>
                <a:srgbClr val="FF0000"/>
              </a:solidFill>
              <a:latin typeface="宋体" panose="02010600030101010101" pitchFamily="2" charset="-122"/>
              <a:ea typeface="宋体" panose="02010600030101010101" pitchFamily="2" charset="-122"/>
            </a:endParaRPr>
          </a:p>
          <a:p>
            <a:pPr>
              <a:buFont typeface="Arial" panose="020B0604020202020204" pitchFamily="34" charset="0"/>
              <a:buChar char="•"/>
            </a:pPr>
            <a:endParaRPr lang="en-US" altLang="zh-CN" dirty="0">
              <a:solidFill>
                <a:srgbClr val="FF0000"/>
              </a:solidFill>
              <a:latin typeface="宋体" panose="02010600030101010101" pitchFamily="2" charset="-122"/>
              <a:ea typeface="宋体" panose="02010600030101010101" pitchFamily="2" charset="-122"/>
            </a:endParaRPr>
          </a:p>
          <a:p>
            <a:pPr>
              <a:buFont typeface="Arial" panose="020B0604020202020204" pitchFamily="34" charset="0"/>
              <a:buChar char="•"/>
            </a:pPr>
            <a:r>
              <a:rPr lang="en-US" altLang="zh-CN" dirty="0">
                <a:solidFill>
                  <a:srgbClr val="FF0000"/>
                </a:solidFill>
                <a:latin typeface="宋体" panose="02010600030101010101" pitchFamily="2" charset="-122"/>
                <a:ea typeface="宋体" panose="02010600030101010101" pitchFamily="2" charset="-122"/>
              </a:rPr>
              <a:t>Cora  </a:t>
            </a:r>
            <a:r>
              <a:rPr lang="en-US" altLang="zh-CN" dirty="0" err="1">
                <a:solidFill>
                  <a:srgbClr val="FF0000"/>
                </a:solidFill>
                <a:latin typeface="宋体" panose="02010600030101010101" pitchFamily="2" charset="-122"/>
                <a:ea typeface="宋体" panose="02010600030101010101" pitchFamily="2" charset="-122"/>
              </a:rPr>
              <a:t>Cora</a:t>
            </a:r>
            <a:r>
              <a:rPr lang="en-US" altLang="zh-CN" dirty="0">
                <a:solidFill>
                  <a:srgbClr val="FF0000"/>
                </a:solidFill>
                <a:latin typeface="宋体" panose="02010600030101010101" pitchFamily="2" charset="-122"/>
                <a:ea typeface="宋体" panose="02010600030101010101" pitchFamily="2" charset="-122"/>
              </a:rPr>
              <a:t>  </a:t>
            </a:r>
            <a:r>
              <a:rPr lang="en-US" altLang="zh-CN" dirty="0" err="1">
                <a:solidFill>
                  <a:srgbClr val="FF0000"/>
                </a:solidFill>
                <a:latin typeface="宋体" panose="02010600030101010101" pitchFamily="2" charset="-122"/>
                <a:ea typeface="宋体" panose="02010600030101010101" pitchFamily="2" charset="-122"/>
              </a:rPr>
              <a:t>flickr</a:t>
            </a:r>
            <a:r>
              <a:rPr lang="en-US" altLang="zh-CN" dirty="0">
                <a:solidFill>
                  <a:srgbClr val="FF0000"/>
                </a:solidFill>
                <a:latin typeface="宋体" panose="02010600030101010101" pitchFamily="2" charset="-122"/>
                <a:ea typeface="宋体" panose="02010600030101010101" pitchFamily="2" charset="-122"/>
              </a:rPr>
              <a:t> </a:t>
            </a:r>
          </a:p>
          <a:p>
            <a:pPr>
              <a:buFont typeface="Arial" panose="020B0604020202020204" pitchFamily="34" charset="0"/>
              <a:buChar char="•"/>
            </a:pPr>
            <a:r>
              <a:rPr lang="zh-CN" altLang="en-US" dirty="0">
                <a:solidFill>
                  <a:srgbClr val="FF0000"/>
                </a:solidFill>
                <a:latin typeface="宋体" panose="02010600030101010101" pitchFamily="2" charset="-122"/>
                <a:ea typeface="宋体" panose="02010600030101010101" pitchFamily="2" charset="-122"/>
              </a:rPr>
              <a:t>逻辑清晰</a:t>
            </a:r>
            <a:endParaRPr lang="en-US" altLang="zh-CN" dirty="0">
              <a:solidFill>
                <a:srgbClr val="FF0000"/>
              </a:solidFill>
              <a:latin typeface="宋体" panose="02010600030101010101" pitchFamily="2" charset="-122"/>
              <a:ea typeface="宋体" panose="02010600030101010101" pitchFamily="2" charset="-122"/>
            </a:endParaRPr>
          </a:p>
          <a:p>
            <a:pPr>
              <a:buFont typeface="Arial" panose="020B0604020202020204" pitchFamily="34" charset="0"/>
              <a:buChar char="•"/>
            </a:pPr>
            <a:r>
              <a:rPr lang="zh-CN" altLang="en-US" dirty="0">
                <a:solidFill>
                  <a:srgbClr val="FF0000"/>
                </a:solidFill>
                <a:latin typeface="宋体" panose="02010600030101010101" pitchFamily="2" charset="-122"/>
                <a:ea typeface="宋体" panose="02010600030101010101" pitchFamily="2" charset="-122"/>
              </a:rPr>
              <a:t>水印：</a:t>
            </a:r>
            <a:endParaRPr lang="en-US" altLang="zh-CN" dirty="0">
              <a:solidFill>
                <a:srgbClr val="FF0000"/>
              </a:solidFill>
              <a:latin typeface="宋体" panose="02010600030101010101" pitchFamily="2" charset="-122"/>
              <a:ea typeface="宋体" panose="02010600030101010101" pitchFamily="2" charset="-122"/>
            </a:endParaRPr>
          </a:p>
          <a:p>
            <a:pPr>
              <a:buFont typeface="Arial" panose="020B0604020202020204" pitchFamily="34" charset="0"/>
              <a:buChar char="•"/>
            </a:pPr>
            <a:r>
              <a:rPr lang="zh-CN" altLang="en-US" dirty="0">
                <a:solidFill>
                  <a:srgbClr val="FF0000"/>
                </a:solidFill>
                <a:latin typeface="宋体" panose="02010600030101010101" pitchFamily="2" charset="-122"/>
                <a:ea typeface="宋体" panose="02010600030101010101" pitchFamily="2" charset="-122"/>
              </a:rPr>
              <a:t>指纹：</a:t>
            </a:r>
            <a:endParaRPr lang="en-US" altLang="zh-CN" dirty="0">
              <a:solidFill>
                <a:srgbClr val="FF0000"/>
              </a:solidFill>
              <a:latin typeface="宋体" panose="02010600030101010101" pitchFamily="2" charset="-122"/>
              <a:ea typeface="宋体" panose="02010600030101010101" pitchFamily="2" charset="-122"/>
            </a:endParaRPr>
          </a:p>
          <a:p>
            <a:pPr>
              <a:buFont typeface="Arial" panose="020B0604020202020204" pitchFamily="34" charset="0"/>
              <a:buChar char="•"/>
            </a:pPr>
            <a:r>
              <a:rPr lang="en-US" altLang="zh-CN" dirty="0">
                <a:solidFill>
                  <a:srgbClr val="FF0000"/>
                </a:solidFill>
                <a:latin typeface="宋体" panose="02010600030101010101" pitchFamily="2" charset="-122"/>
                <a:ea typeface="宋体" panose="02010600030101010101" pitchFamily="2" charset="-122"/>
              </a:rPr>
              <a:t>Cora -&gt; </a:t>
            </a:r>
            <a:r>
              <a:rPr lang="zh-CN" altLang="en-US" dirty="0">
                <a:solidFill>
                  <a:srgbClr val="FF0000"/>
                </a:solidFill>
                <a:latin typeface="宋体" panose="02010600030101010101" pitchFamily="2" charset="-122"/>
                <a:ea typeface="宋体" panose="02010600030101010101" pitchFamily="2" charset="-122"/>
              </a:rPr>
              <a:t>数据集分布</a:t>
            </a:r>
            <a:r>
              <a:rPr lang="en-US" altLang="zh-CN" dirty="0">
                <a:solidFill>
                  <a:srgbClr val="FF0000"/>
                </a:solidFill>
                <a:latin typeface="宋体" panose="02010600030101010101" pitchFamily="2" charset="-122"/>
                <a:ea typeface="宋体" panose="02010600030101010101" pitchFamily="2" charset="-122"/>
              </a:rPr>
              <a:t>-&gt;</a:t>
            </a:r>
            <a:r>
              <a:rPr lang="zh-CN" altLang="en-US" dirty="0">
                <a:solidFill>
                  <a:srgbClr val="FF0000"/>
                </a:solidFill>
                <a:latin typeface="宋体" panose="02010600030101010101" pitchFamily="2" charset="-122"/>
                <a:ea typeface="宋体" panose="02010600030101010101" pitchFamily="2" charset="-122"/>
              </a:rPr>
              <a:t>决策边界   </a:t>
            </a:r>
            <a:r>
              <a:rPr lang="en-US" altLang="zh-CN" dirty="0">
                <a:solidFill>
                  <a:srgbClr val="FF0000"/>
                </a:solidFill>
                <a:latin typeface="宋体" panose="02010600030101010101" pitchFamily="2" charset="-122"/>
                <a:ea typeface="宋体" panose="02010600030101010101" pitchFamily="2" charset="-122"/>
              </a:rPr>
              <a:t>(</a:t>
            </a:r>
            <a:r>
              <a:rPr lang="zh-CN" altLang="en-US" dirty="0">
                <a:solidFill>
                  <a:srgbClr val="FF0000"/>
                </a:solidFill>
                <a:latin typeface="宋体" panose="02010600030101010101" pitchFamily="2" charset="-122"/>
                <a:ea typeface="宋体" panose="02010600030101010101" pitchFamily="2" charset="-122"/>
              </a:rPr>
              <a:t>引言部分</a:t>
            </a:r>
            <a:r>
              <a:rPr lang="en-US" altLang="zh-CN" dirty="0">
                <a:solidFill>
                  <a:srgbClr val="FF0000"/>
                </a:solidFill>
                <a:latin typeface="宋体" panose="02010600030101010101" pitchFamily="2" charset="-122"/>
                <a:ea typeface="宋体" panose="02010600030101010101" pitchFamily="2" charset="-122"/>
              </a:rPr>
              <a:t>)</a:t>
            </a:r>
          </a:p>
          <a:p>
            <a:pPr>
              <a:buFont typeface="Arial" panose="020B0604020202020204" pitchFamily="34" charset="0"/>
              <a:buChar char="•"/>
            </a:pPr>
            <a:r>
              <a:rPr lang="zh-CN" altLang="en-US" dirty="0">
                <a:solidFill>
                  <a:srgbClr val="FF0000"/>
                </a:solidFill>
                <a:latin typeface="宋体" panose="02010600030101010101" pitchFamily="2" charset="-122"/>
                <a:ea typeface="宋体" panose="02010600030101010101" pitchFamily="2" charset="-122"/>
              </a:rPr>
              <a:t>验证 通过</a:t>
            </a:r>
            <a:r>
              <a:rPr lang="en-US" altLang="zh-CN" dirty="0">
                <a:solidFill>
                  <a:srgbClr val="FF0000"/>
                </a:solidFill>
                <a:latin typeface="宋体" panose="02010600030101010101" pitchFamily="2" charset="-122"/>
                <a:ea typeface="宋体" panose="02010600030101010101" pitchFamily="2" charset="-122"/>
              </a:rPr>
              <a:t>GNN -&gt; </a:t>
            </a:r>
            <a:r>
              <a:rPr lang="zh-CN" altLang="en-US" dirty="0">
                <a:solidFill>
                  <a:srgbClr val="FF0000"/>
                </a:solidFill>
                <a:latin typeface="宋体" panose="02010600030101010101" pitchFamily="2" charset="-122"/>
                <a:ea typeface="宋体" panose="02010600030101010101" pitchFamily="2" charset="-122"/>
              </a:rPr>
              <a:t>提取指纹 窃取的比例 比例小 决策边界刻画不显著 效果差</a:t>
            </a:r>
            <a:endParaRPr lang="en-US" altLang="zh-CN" dirty="0">
              <a:solidFill>
                <a:srgbClr val="FF0000"/>
              </a:solidFill>
              <a:latin typeface="宋体" panose="02010600030101010101" pitchFamily="2" charset="-122"/>
              <a:ea typeface="宋体" panose="02010600030101010101" pitchFamily="2" charset="-122"/>
            </a:endParaRPr>
          </a:p>
          <a:p>
            <a:pPr>
              <a:buFont typeface="Arial" panose="020B0604020202020204" pitchFamily="34" charset="0"/>
              <a:buChar char="•"/>
            </a:pPr>
            <a:r>
              <a:rPr lang="zh-CN" altLang="en-US" dirty="0">
                <a:solidFill>
                  <a:srgbClr val="FF0000"/>
                </a:solidFill>
                <a:latin typeface="宋体" panose="02010600030101010101" pitchFamily="2" charset="-122"/>
                <a:ea typeface="宋体" panose="02010600030101010101" pitchFamily="2" charset="-122"/>
              </a:rPr>
              <a:t>成员推理：</a:t>
            </a:r>
            <a:endParaRPr lang="en-US" altLang="zh-CN" dirty="0">
              <a:solidFill>
                <a:srgbClr val="FF0000"/>
              </a:solidFill>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新方案</a:t>
            </a:r>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针对不同来源</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场景的文本图数据集 给出配套的文本提示和图提示 </a:t>
            </a:r>
            <a:r>
              <a:rPr lang="en-US" altLang="zh-CN" dirty="0">
                <a:latin typeface="宋体" panose="02010600030101010101" pitchFamily="2" charset="-122"/>
                <a:ea typeface="宋体" panose="02010600030101010101" pitchFamily="2" charset="-122"/>
              </a:rPr>
              <a:t>/ </a:t>
            </a:r>
            <a:r>
              <a:rPr lang="zh-CN" altLang="en-US" dirty="0">
                <a:latin typeface="宋体" panose="02010600030101010101" pitchFamily="2" charset="-122"/>
                <a:ea typeface="宋体" panose="02010600030101010101" pitchFamily="2" charset="-122"/>
              </a:rPr>
              <a:t>混合提示</a:t>
            </a:r>
            <a:endParaRPr lang="en-US" altLang="zh-CN" dirty="0">
              <a:latin typeface="宋体" panose="02010600030101010101" pitchFamily="2" charset="-122"/>
              <a:ea typeface="宋体" panose="02010600030101010101" pitchFamily="2" charset="-122"/>
            </a:endParaRPr>
          </a:p>
          <a:p>
            <a:r>
              <a:rPr lang="en-US" altLang="zh-CN" dirty="0">
                <a:latin typeface="宋体" panose="02010600030101010101" pitchFamily="2" charset="-122"/>
                <a:ea typeface="宋体" panose="02010600030101010101" pitchFamily="2" charset="-122"/>
              </a:rPr>
              <a:t>1</a:t>
            </a:r>
            <a:r>
              <a:rPr lang="zh-CN" altLang="en-US" dirty="0">
                <a:latin typeface="宋体" panose="02010600030101010101" pitchFamily="2" charset="-122"/>
                <a:ea typeface="宋体" panose="02010600030101010101" pitchFamily="2" charset="-122"/>
              </a:rPr>
              <a:t>、利用文本提示</a:t>
            </a:r>
            <a:r>
              <a:rPr lang="en-US" altLang="zh-CN" dirty="0">
                <a:latin typeface="宋体" panose="02010600030101010101" pitchFamily="2" charset="-122"/>
                <a:ea typeface="宋体" panose="02010600030101010101" pitchFamily="2" charset="-122"/>
              </a:rPr>
              <a:t>+LLM</a:t>
            </a:r>
            <a:r>
              <a:rPr lang="zh-CN" altLang="en-US" dirty="0">
                <a:latin typeface="宋体" panose="02010600030101010101" pitchFamily="2" charset="-122"/>
                <a:ea typeface="宋体" panose="02010600030101010101" pitchFamily="2" charset="-122"/>
              </a:rPr>
              <a:t>的形式确定文本图上各个数据节点的权属 </a:t>
            </a:r>
            <a:endParaRPr lang="en-US" altLang="zh-CN" dirty="0">
              <a:latin typeface="宋体" panose="02010600030101010101" pitchFamily="2" charset="-122"/>
              <a:ea typeface="宋体" panose="02010600030101010101" pitchFamily="2" charset="-122"/>
            </a:endParaRPr>
          </a:p>
          <a:p>
            <a:r>
              <a:rPr lang="en-US" altLang="zh-CN" dirty="0">
                <a:latin typeface="宋体" panose="02010600030101010101" pitchFamily="2" charset="-122"/>
                <a:ea typeface="宋体" panose="02010600030101010101" pitchFamily="2" charset="-122"/>
              </a:rPr>
              <a:t>2</a:t>
            </a:r>
            <a:r>
              <a:rPr lang="zh-CN" altLang="en-US" dirty="0">
                <a:latin typeface="宋体" panose="02010600030101010101" pitchFamily="2" charset="-122"/>
                <a:ea typeface="宋体" panose="02010600030101010101" pitchFamily="2" charset="-122"/>
              </a:rPr>
              <a:t>、利用自动生成的图提示</a:t>
            </a:r>
            <a:r>
              <a:rPr lang="en-US" altLang="zh-CN" dirty="0">
                <a:latin typeface="宋体" panose="02010600030101010101" pitchFamily="2" charset="-122"/>
                <a:ea typeface="宋体" panose="02010600030101010101" pitchFamily="2" charset="-122"/>
              </a:rPr>
              <a:t>+GNN </a:t>
            </a:r>
            <a:r>
              <a:rPr lang="zh-CN" altLang="en-US" dirty="0">
                <a:latin typeface="宋体" panose="02010600030101010101" pitchFamily="2" charset="-122"/>
                <a:ea typeface="宋体" panose="02010600030101010101" pitchFamily="2" charset="-122"/>
              </a:rPr>
              <a:t>去确定文本图上各个数据节点的权属</a:t>
            </a:r>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对比方法 泛指权属保护方法 引言可以划分现有的研究现状</a:t>
            </a:r>
            <a:endParaRPr lang="en-US" altLang="zh-CN" dirty="0">
              <a:latin typeface="宋体" panose="02010600030101010101" pitchFamily="2" charset="-122"/>
              <a:ea typeface="宋体" panose="02010600030101010101" pitchFamily="2" charset="-122"/>
            </a:endParaRPr>
          </a:p>
          <a:p>
            <a:r>
              <a:rPr lang="en-US" altLang="zh-CN" dirty="0">
                <a:solidFill>
                  <a:srgbClr val="FF0000"/>
                </a:solidFill>
                <a:latin typeface="宋体" panose="02010600030101010101" pitchFamily="2" charset="-122"/>
                <a:ea typeface="宋体" panose="02010600030101010101" pitchFamily="2" charset="-122"/>
              </a:rPr>
              <a:t>Grok</a:t>
            </a:r>
          </a:p>
        </p:txBody>
      </p:sp>
    </p:spTree>
    <p:extLst>
      <p:ext uri="{BB962C8B-B14F-4D97-AF65-F5344CB8AC3E}">
        <p14:creationId xmlns:p14="http://schemas.microsoft.com/office/powerpoint/2010/main" val="419840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234DD032-6347-4713-0EF6-865E15929556}"/>
              </a:ext>
            </a:extLst>
          </p:cNvPr>
          <p:cNvPicPr>
            <a:picLocks noChangeAspect="1"/>
          </p:cNvPicPr>
          <p:nvPr/>
        </p:nvPicPr>
        <p:blipFill>
          <a:blip r:embed="rId2"/>
          <a:stretch>
            <a:fillRect/>
          </a:stretch>
        </p:blipFill>
        <p:spPr>
          <a:xfrm>
            <a:off x="1903152" y="2063558"/>
            <a:ext cx="7772400" cy="3434174"/>
          </a:xfrm>
          <a:prstGeom prst="rect">
            <a:avLst/>
          </a:prstGeom>
        </p:spPr>
      </p:pic>
      <p:pic>
        <p:nvPicPr>
          <p:cNvPr id="5" name="图片 4">
            <a:extLst>
              <a:ext uri="{FF2B5EF4-FFF2-40B4-BE49-F238E27FC236}">
                <a16:creationId xmlns:a16="http://schemas.microsoft.com/office/drawing/2014/main" id="{1C51E3B9-9081-D21C-EEAF-570D9755A983}"/>
              </a:ext>
            </a:extLst>
          </p:cNvPr>
          <p:cNvPicPr>
            <a:picLocks noChangeAspect="1"/>
          </p:cNvPicPr>
          <p:nvPr/>
        </p:nvPicPr>
        <p:blipFill>
          <a:blip r:embed="rId3"/>
          <a:stretch>
            <a:fillRect/>
          </a:stretch>
        </p:blipFill>
        <p:spPr>
          <a:xfrm>
            <a:off x="1903152" y="271695"/>
            <a:ext cx="7772400" cy="1791863"/>
          </a:xfrm>
          <a:prstGeom prst="rect">
            <a:avLst/>
          </a:prstGeom>
        </p:spPr>
      </p:pic>
      <p:sp>
        <p:nvSpPr>
          <p:cNvPr id="7" name="文本框 6">
            <a:extLst>
              <a:ext uri="{FF2B5EF4-FFF2-40B4-BE49-F238E27FC236}">
                <a16:creationId xmlns:a16="http://schemas.microsoft.com/office/drawing/2014/main" id="{483D67EE-2589-DB17-10EC-B839ECC560A1}"/>
              </a:ext>
            </a:extLst>
          </p:cNvPr>
          <p:cNvSpPr txBox="1"/>
          <p:nvPr/>
        </p:nvSpPr>
        <p:spPr>
          <a:xfrm>
            <a:off x="1903152" y="5635554"/>
            <a:ext cx="8139023" cy="830997"/>
          </a:xfrm>
          <a:prstGeom prst="rect">
            <a:avLst/>
          </a:prstGeom>
          <a:noFill/>
        </p:spPr>
        <p:txBody>
          <a:bodyPr wrap="square">
            <a:spAutoFit/>
          </a:bodyPr>
          <a:lstStyle/>
          <a:p>
            <a:r>
              <a:rPr lang="en" altLang="zh-CN" sz="1600" b="0" i="0" dirty="0">
                <a:solidFill>
                  <a:srgbClr val="0F1115"/>
                </a:solidFill>
                <a:effectLst/>
                <a:latin typeface="Times New Roman" panose="02020603050405020304" pitchFamily="18" charset="0"/>
                <a:ea typeface="SimSong" panose="02020300000000000000" pitchFamily="18" charset="-122"/>
                <a:cs typeface="Times New Roman" panose="02020603050405020304" pitchFamily="18" charset="0"/>
              </a:rPr>
              <a:t>ProIA </a:t>
            </a:r>
            <a:r>
              <a:rPr lang="zh-CN" altLang="en-US" sz="1600" b="0" i="0" dirty="0">
                <a:solidFill>
                  <a:srgbClr val="0F1115"/>
                </a:solidFill>
                <a:effectLst/>
                <a:latin typeface="Times New Roman" panose="02020603050405020304" pitchFamily="18" charset="0"/>
                <a:ea typeface="SimSong" panose="02020300000000000000" pitchFamily="18" charset="-122"/>
                <a:cs typeface="Times New Roman" panose="02020603050405020304" pitchFamily="18" charset="0"/>
              </a:rPr>
              <a:t>的核心理念是：</a:t>
            </a:r>
            <a:r>
              <a:rPr lang="zh-CN" altLang="en-US" sz="1600" b="1" i="0" dirty="0">
                <a:solidFill>
                  <a:srgbClr val="0F1115"/>
                </a:solidFill>
                <a:effectLst/>
                <a:latin typeface="Times New Roman" panose="02020603050405020304" pitchFamily="18" charset="0"/>
                <a:ea typeface="SimSong" panose="02020300000000000000" pitchFamily="18" charset="-122"/>
                <a:cs typeface="Times New Roman" panose="02020603050405020304" pitchFamily="18" charset="0"/>
              </a:rPr>
              <a:t>不依赖模型的过拟合，而是主动“提示”或“查询”目标模型，诱导其根据在训练数据中学到的“记忆”（尤其是图拓扑结构信息）来生成响应。通过分析这些响应，可以判断某个数据点是否属于训练集。</a:t>
            </a:r>
            <a:endParaRPr lang="zh-CN" altLang="en-US" sz="1600" dirty="0">
              <a:latin typeface="Times New Roman" panose="02020603050405020304" pitchFamily="18" charset="0"/>
              <a:ea typeface="SimSong" panose="02020300000000000000" pitchFamily="18" charset="-122"/>
              <a:cs typeface="Times New Roman" panose="02020603050405020304" pitchFamily="18" charset="0"/>
            </a:endParaRPr>
          </a:p>
        </p:txBody>
      </p:sp>
      <p:sp>
        <p:nvSpPr>
          <p:cNvPr id="2" name="文本框 1">
            <a:extLst>
              <a:ext uri="{FF2B5EF4-FFF2-40B4-BE49-F238E27FC236}">
                <a16:creationId xmlns:a16="http://schemas.microsoft.com/office/drawing/2014/main" id="{33BEE16D-5C1C-AD62-ABD9-138395515B73}"/>
              </a:ext>
            </a:extLst>
          </p:cNvPr>
          <p:cNvSpPr txBox="1"/>
          <p:nvPr/>
        </p:nvSpPr>
        <p:spPr>
          <a:xfrm>
            <a:off x="10408024" y="1515035"/>
            <a:ext cx="1194558" cy="1200329"/>
          </a:xfrm>
          <a:prstGeom prst="rect">
            <a:avLst/>
          </a:prstGeom>
          <a:noFill/>
        </p:spPr>
        <p:txBody>
          <a:bodyPr wrap="none" rtlCol="0">
            <a:spAutoFit/>
          </a:bodyPr>
          <a:lstStyle/>
          <a:p>
            <a:r>
              <a:rPr lang="zh-CN" altLang="en-US" dirty="0"/>
              <a:t>白盒</a:t>
            </a:r>
            <a:r>
              <a:rPr lang="en-US" altLang="zh-CN" dirty="0"/>
              <a:t>/</a:t>
            </a:r>
            <a:r>
              <a:rPr lang="zh-CN" altLang="en-US" dirty="0"/>
              <a:t>灰盒</a:t>
            </a:r>
            <a:endParaRPr lang="en-US" altLang="zh-CN" dirty="0"/>
          </a:p>
          <a:p>
            <a:endParaRPr lang="en-US" altLang="zh-CN" dirty="0"/>
          </a:p>
          <a:p>
            <a:r>
              <a:rPr lang="zh-CN" altLang="en-US" dirty="0"/>
              <a:t>属性攻击</a:t>
            </a:r>
            <a:endParaRPr lang="en-US" altLang="zh-CN" dirty="0"/>
          </a:p>
          <a:p>
            <a:r>
              <a:rPr lang="zh-CN" altLang="en-US" dirty="0"/>
              <a:t>成员攻击</a:t>
            </a:r>
          </a:p>
        </p:txBody>
      </p:sp>
    </p:spTree>
    <p:extLst>
      <p:ext uri="{BB962C8B-B14F-4D97-AF65-F5344CB8AC3E}">
        <p14:creationId xmlns:p14="http://schemas.microsoft.com/office/powerpoint/2010/main" val="34637541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E31B4F0F-123F-5886-7C08-5D9E03106366}"/>
              </a:ext>
            </a:extLst>
          </p:cNvPr>
          <p:cNvSpPr txBox="1"/>
          <p:nvPr/>
        </p:nvSpPr>
        <p:spPr>
          <a:xfrm>
            <a:off x="1142999" y="1067183"/>
            <a:ext cx="10209363" cy="4031873"/>
          </a:xfrm>
          <a:prstGeom prst="rect">
            <a:avLst/>
          </a:prstGeom>
          <a:noFill/>
        </p:spPr>
        <p:txBody>
          <a:bodyPr wrap="square">
            <a:spAutoFit/>
          </a:bodyPr>
          <a:lstStyle/>
          <a:p>
            <a:pPr>
              <a:buNone/>
            </a:pPr>
            <a:r>
              <a:rPr lang="en-US" altLang="zh-CN" sz="1600" dirty="0">
                <a:latin typeface="SimSong" panose="02020300000000000000" pitchFamily="18" charset="-122"/>
                <a:ea typeface="SimSong" panose="02020300000000000000" pitchFamily="18" charset="-122"/>
              </a:rPr>
              <a:t>1. </a:t>
            </a:r>
            <a:r>
              <a:rPr lang="zh-CN" altLang="en-US" sz="1600" dirty="0">
                <a:latin typeface="SimSong" panose="02020300000000000000" pitchFamily="18" charset="-122"/>
                <a:ea typeface="SimSong" panose="02020300000000000000" pitchFamily="18" charset="-122"/>
              </a:rPr>
              <a:t>预训练阶段（</a:t>
            </a:r>
            <a:r>
              <a:rPr lang="en" altLang="zh-CN" sz="1600" dirty="0">
                <a:latin typeface="SimSong" panose="02020300000000000000" pitchFamily="18" charset="-122"/>
                <a:ea typeface="SimSong" panose="02020300000000000000" pitchFamily="18" charset="-122"/>
              </a:rPr>
              <a:t>Pre-training for Leaking Information</a:t>
            </a:r>
            <a:r>
              <a:rPr lang="zh-CN" altLang="en" sz="1600" dirty="0">
                <a:latin typeface="SimSong" panose="02020300000000000000" pitchFamily="18" charset="-122"/>
                <a:ea typeface="SimSong" panose="02020300000000000000" pitchFamily="18" charset="-122"/>
              </a:rPr>
              <a:t>）</a:t>
            </a:r>
          </a:p>
          <a:p>
            <a:pPr>
              <a:buFont typeface="Arial" panose="020B0604020202020204" pitchFamily="34" charset="0"/>
              <a:buChar char="•"/>
            </a:pPr>
            <a:r>
              <a:rPr lang="zh-CN" altLang="en-US" sz="1600" b="1" dirty="0">
                <a:latin typeface="SimSong" panose="02020300000000000000" pitchFamily="18" charset="-122"/>
                <a:ea typeface="SimSong" panose="02020300000000000000" pitchFamily="18" charset="-122"/>
              </a:rPr>
              <a:t>目标</a:t>
            </a:r>
            <a:r>
              <a:rPr lang="zh-CN" altLang="en-US" sz="1600" dirty="0">
                <a:latin typeface="SimSong" panose="02020300000000000000" pitchFamily="18" charset="-122"/>
                <a:ea typeface="SimSong" panose="02020300000000000000" pitchFamily="18" charset="-122"/>
              </a:rPr>
              <a:t>：学习图的关键拓扑结构，增强模型对敏感信息的记忆能力，同时隐藏恶意意图。</a:t>
            </a:r>
          </a:p>
          <a:p>
            <a:pPr>
              <a:buFont typeface="Arial" panose="020B0604020202020204" pitchFamily="34" charset="0"/>
              <a:buChar char="•"/>
            </a:pPr>
            <a:r>
              <a:rPr lang="zh-CN" altLang="en-US" sz="1600" b="1" dirty="0">
                <a:latin typeface="SimSong" panose="02020300000000000000" pitchFamily="18" charset="-122"/>
                <a:ea typeface="SimSong" panose="02020300000000000000" pitchFamily="18" charset="-122"/>
              </a:rPr>
              <a:t>关键技术</a:t>
            </a:r>
            <a:r>
              <a:rPr lang="zh-CN" altLang="en-US" sz="1600" dirty="0">
                <a:latin typeface="SimSong" panose="02020300000000000000" pitchFamily="18" charset="-122"/>
                <a:ea typeface="SimSong" panose="02020300000000000000" pitchFamily="18" charset="-122"/>
              </a:rPr>
              <a:t>：</a:t>
            </a:r>
          </a:p>
          <a:p>
            <a:pPr>
              <a:buFont typeface="Arial" panose="020B0604020202020204" pitchFamily="34" charset="0"/>
              <a:buChar char="•"/>
            </a:pPr>
            <a:r>
              <a:rPr lang="zh-CN" altLang="en-US" sz="1600" b="1" dirty="0">
                <a:latin typeface="SimSong" panose="02020300000000000000" pitchFamily="18" charset="-122"/>
                <a:ea typeface="SimSong" panose="02020300000000000000" pitchFamily="18" charset="-122"/>
              </a:rPr>
              <a:t>信息瓶颈（</a:t>
            </a:r>
            <a:r>
              <a:rPr lang="en" altLang="zh-CN" sz="1600" b="1" dirty="0">
                <a:latin typeface="SimSong" panose="02020300000000000000" pitchFamily="18" charset="-122"/>
                <a:ea typeface="SimSong" panose="02020300000000000000" pitchFamily="18" charset="-122"/>
              </a:rPr>
              <a:t>Information Bottleneck, IB</a:t>
            </a:r>
            <a:r>
              <a:rPr lang="zh-CN" altLang="en" sz="1600" b="1" dirty="0">
                <a:latin typeface="SimSong" panose="02020300000000000000" pitchFamily="18" charset="-122"/>
                <a:ea typeface="SimSong" panose="02020300000000000000" pitchFamily="18" charset="-122"/>
              </a:rPr>
              <a:t>）</a:t>
            </a:r>
            <a:r>
              <a:rPr lang="zh-CN" altLang="en" sz="1600" dirty="0">
                <a:latin typeface="SimSong" panose="02020300000000000000" pitchFamily="18" charset="-122"/>
                <a:ea typeface="SimSong" panose="02020300000000000000" pitchFamily="18" charset="-122"/>
              </a:rPr>
              <a:t>：</a:t>
            </a:r>
            <a:r>
              <a:rPr lang="zh-CN" altLang="en-US" sz="1600" dirty="0">
                <a:latin typeface="SimSong" panose="02020300000000000000" pitchFamily="18" charset="-122"/>
                <a:ea typeface="SimSong" panose="02020300000000000000" pitchFamily="18" charset="-122"/>
              </a:rPr>
              <a:t>通过优化互信息，提取对属性拟合和成员推理有用的表示。</a:t>
            </a:r>
          </a:p>
          <a:p>
            <a:pPr>
              <a:buFont typeface="Arial" panose="020B0604020202020204" pitchFamily="34" charset="0"/>
              <a:buChar char="•"/>
            </a:pPr>
            <a:r>
              <a:rPr lang="zh-CN" altLang="en-US" sz="1600" b="1" dirty="0">
                <a:latin typeface="SimSong" panose="02020300000000000000" pitchFamily="18" charset="-122"/>
                <a:ea typeface="SimSong" panose="02020300000000000000" pitchFamily="18" charset="-122"/>
              </a:rPr>
              <a:t>对比学习（</a:t>
            </a:r>
            <a:r>
              <a:rPr lang="en" altLang="zh-CN" sz="1600" b="1" dirty="0">
                <a:latin typeface="SimSong" panose="02020300000000000000" pitchFamily="18" charset="-122"/>
                <a:ea typeface="SimSong" panose="02020300000000000000" pitchFamily="18" charset="-122"/>
              </a:rPr>
              <a:t>Contrastive Learning</a:t>
            </a:r>
            <a:r>
              <a:rPr lang="zh-CN" altLang="en" sz="1600" b="1" dirty="0">
                <a:latin typeface="SimSong" panose="02020300000000000000" pitchFamily="18" charset="-122"/>
                <a:ea typeface="SimSong" panose="02020300000000000000" pitchFamily="18" charset="-122"/>
              </a:rPr>
              <a:t>）</a:t>
            </a:r>
            <a:r>
              <a:rPr lang="zh-CN" altLang="en" sz="1600" dirty="0">
                <a:latin typeface="SimSong" panose="02020300000000000000" pitchFamily="18" charset="-122"/>
                <a:ea typeface="SimSong" panose="02020300000000000000" pitchFamily="18" charset="-122"/>
              </a:rPr>
              <a:t>：</a:t>
            </a:r>
            <a:r>
              <a:rPr lang="zh-CN" altLang="en-US" sz="1600" dirty="0">
                <a:latin typeface="SimSong" panose="02020300000000000000" pitchFamily="18" charset="-122"/>
                <a:ea typeface="SimSong" panose="02020300000000000000" pitchFamily="18" charset="-122"/>
              </a:rPr>
              <a:t>通过局部</a:t>
            </a:r>
            <a:r>
              <a:rPr lang="en-US" altLang="zh-CN" sz="1600" dirty="0">
                <a:latin typeface="SimSong" panose="02020300000000000000" pitchFamily="18" charset="-122"/>
                <a:ea typeface="SimSong" panose="02020300000000000000" pitchFamily="18" charset="-122"/>
              </a:rPr>
              <a:t>-</a:t>
            </a:r>
            <a:r>
              <a:rPr lang="zh-CN" altLang="en-US" sz="1600" dirty="0">
                <a:latin typeface="SimSong" panose="02020300000000000000" pitchFamily="18" charset="-122"/>
                <a:ea typeface="SimSong" panose="02020300000000000000" pitchFamily="18" charset="-122"/>
              </a:rPr>
              <a:t>全局对比，增强模型对图结构的鲁棒性。</a:t>
            </a:r>
          </a:p>
          <a:p>
            <a:pPr>
              <a:buFont typeface="Arial" panose="020B0604020202020204" pitchFamily="34" charset="0"/>
              <a:buChar char="•"/>
            </a:pPr>
            <a:r>
              <a:rPr lang="zh-CN" altLang="en-US" sz="1600" b="1" dirty="0">
                <a:latin typeface="SimSong" panose="02020300000000000000" pitchFamily="18" charset="-122"/>
                <a:ea typeface="SimSong" panose="02020300000000000000" pitchFamily="18" charset="-122"/>
              </a:rPr>
              <a:t>损失函数</a:t>
            </a:r>
            <a:r>
              <a:rPr lang="zh-CN" altLang="en-US" sz="1600" dirty="0">
                <a:latin typeface="SimSong" panose="02020300000000000000" pitchFamily="18" charset="-122"/>
                <a:ea typeface="SimSong" panose="02020300000000000000" pitchFamily="18" charset="-122"/>
              </a:rPr>
              <a:t>：结合对比损失和信息瓶颈损失，优化模型参数。</a:t>
            </a:r>
          </a:p>
          <a:p>
            <a:pPr>
              <a:buNone/>
            </a:pPr>
            <a:r>
              <a:rPr lang="en-US" altLang="zh-CN" sz="1600" dirty="0">
                <a:latin typeface="SimSong" panose="02020300000000000000" pitchFamily="18" charset="-122"/>
                <a:ea typeface="SimSong" panose="02020300000000000000" pitchFamily="18" charset="-122"/>
              </a:rPr>
              <a:t>2. </a:t>
            </a:r>
            <a:r>
              <a:rPr lang="zh-CN" altLang="en-US" sz="1600" dirty="0">
                <a:latin typeface="SimSong" panose="02020300000000000000" pitchFamily="18" charset="-122"/>
                <a:ea typeface="SimSong" panose="02020300000000000000" pitchFamily="18" charset="-122"/>
              </a:rPr>
              <a:t>攻击数据生成阶段（</a:t>
            </a:r>
            <a:r>
              <a:rPr lang="en" altLang="zh-CN" sz="1600" dirty="0">
                <a:latin typeface="SimSong" panose="02020300000000000000" pitchFamily="18" charset="-122"/>
                <a:ea typeface="SimSong" panose="02020300000000000000" pitchFamily="18" charset="-122"/>
              </a:rPr>
              <a:t>Attack Data Generation</a:t>
            </a:r>
            <a:r>
              <a:rPr lang="zh-CN" altLang="en" sz="1600" dirty="0">
                <a:latin typeface="SimSong" panose="02020300000000000000" pitchFamily="18" charset="-122"/>
                <a:ea typeface="SimSong" panose="02020300000000000000" pitchFamily="18" charset="-122"/>
              </a:rPr>
              <a:t>）</a:t>
            </a:r>
          </a:p>
          <a:p>
            <a:pPr>
              <a:buFont typeface="Arial" panose="020B0604020202020204" pitchFamily="34" charset="0"/>
              <a:buChar char="•"/>
            </a:pPr>
            <a:r>
              <a:rPr lang="zh-CN" altLang="en-US" sz="1600" b="1" dirty="0">
                <a:latin typeface="SimSong" panose="02020300000000000000" pitchFamily="18" charset="-122"/>
                <a:ea typeface="SimSong" panose="02020300000000000000" pitchFamily="18" charset="-122"/>
              </a:rPr>
              <a:t>目标</a:t>
            </a:r>
            <a:r>
              <a:rPr lang="zh-CN" altLang="en-US" sz="1600" dirty="0">
                <a:latin typeface="SimSong" panose="02020300000000000000" pitchFamily="18" charset="-122"/>
                <a:ea typeface="SimSong" panose="02020300000000000000" pitchFamily="18" charset="-122"/>
              </a:rPr>
              <a:t>：利用预训练模型生成的提示特征，构造用于攻击的训练数据。</a:t>
            </a:r>
          </a:p>
          <a:p>
            <a:pPr>
              <a:buFont typeface="Arial" panose="020B0604020202020204" pitchFamily="34" charset="0"/>
              <a:buChar char="•"/>
            </a:pPr>
            <a:r>
              <a:rPr lang="zh-CN" altLang="en-US" sz="1600" b="1" dirty="0">
                <a:latin typeface="SimSong" panose="02020300000000000000" pitchFamily="18" charset="-122"/>
                <a:ea typeface="SimSong" panose="02020300000000000000" pitchFamily="18" charset="-122"/>
              </a:rPr>
              <a:t>方法</a:t>
            </a:r>
            <a:r>
              <a:rPr lang="zh-CN" altLang="en-US" sz="1600" dirty="0">
                <a:latin typeface="SimSong" panose="02020300000000000000" pitchFamily="18" charset="-122"/>
                <a:ea typeface="SimSong" panose="02020300000000000000" pitchFamily="18" charset="-122"/>
              </a:rPr>
              <a:t>：</a:t>
            </a:r>
          </a:p>
          <a:p>
            <a:pPr>
              <a:buFont typeface="Arial" panose="020B0604020202020204" pitchFamily="34" charset="0"/>
              <a:buChar char="•"/>
            </a:pPr>
            <a:r>
              <a:rPr lang="zh-CN" altLang="en-US" sz="1600" b="1" dirty="0">
                <a:latin typeface="SimSong" panose="02020300000000000000" pitchFamily="18" charset="-122"/>
                <a:ea typeface="SimSong" panose="02020300000000000000" pitchFamily="18" charset="-122"/>
              </a:rPr>
              <a:t>属性推理攻击（</a:t>
            </a:r>
            <a:r>
              <a:rPr lang="en" altLang="zh-CN" sz="1600" b="1" dirty="0">
                <a:latin typeface="SimSong" panose="02020300000000000000" pitchFamily="18" charset="-122"/>
                <a:ea typeface="SimSong" panose="02020300000000000000" pitchFamily="18" charset="-122"/>
              </a:rPr>
              <a:t>AIA</a:t>
            </a:r>
            <a:r>
              <a:rPr lang="zh-CN" altLang="en" sz="1600" b="1" dirty="0">
                <a:latin typeface="SimSong" panose="02020300000000000000" pitchFamily="18" charset="-122"/>
                <a:ea typeface="SimSong" panose="02020300000000000000" pitchFamily="18" charset="-122"/>
              </a:rPr>
              <a:t>）</a:t>
            </a:r>
            <a:r>
              <a:rPr lang="zh-CN" altLang="en" sz="1600" dirty="0">
                <a:latin typeface="SimSong" panose="02020300000000000000" pitchFamily="18" charset="-122"/>
                <a:ea typeface="SimSong" panose="02020300000000000000" pitchFamily="18" charset="-122"/>
              </a:rPr>
              <a:t>：</a:t>
            </a:r>
            <a:r>
              <a:rPr lang="zh-CN" altLang="en-US" sz="1600" dirty="0">
                <a:latin typeface="SimSong" panose="02020300000000000000" pitchFamily="18" charset="-122"/>
                <a:ea typeface="SimSong" panose="02020300000000000000" pitchFamily="18" charset="-122"/>
              </a:rPr>
              <a:t>直接使用目标模型的输出作为攻击模型的输入。</a:t>
            </a:r>
          </a:p>
          <a:p>
            <a:pPr>
              <a:buFont typeface="Arial" panose="020B0604020202020204" pitchFamily="34" charset="0"/>
              <a:buChar char="•"/>
            </a:pPr>
            <a:r>
              <a:rPr lang="zh-CN" altLang="en-US" sz="1600" b="1" dirty="0">
                <a:latin typeface="SimSong" panose="02020300000000000000" pitchFamily="18" charset="-122"/>
                <a:ea typeface="SimSong" panose="02020300000000000000" pitchFamily="18" charset="-122"/>
              </a:rPr>
              <a:t>成员推理攻击（</a:t>
            </a:r>
            <a:r>
              <a:rPr lang="en" altLang="zh-CN" sz="1600" b="1" dirty="0">
                <a:latin typeface="SimSong" panose="02020300000000000000" pitchFamily="18" charset="-122"/>
                <a:ea typeface="SimSong" panose="02020300000000000000" pitchFamily="18" charset="-122"/>
              </a:rPr>
              <a:t>MIA</a:t>
            </a:r>
            <a:r>
              <a:rPr lang="zh-CN" altLang="en" sz="1600" b="1" dirty="0">
                <a:latin typeface="SimSong" panose="02020300000000000000" pitchFamily="18" charset="-122"/>
                <a:ea typeface="SimSong" panose="02020300000000000000" pitchFamily="18" charset="-122"/>
              </a:rPr>
              <a:t>）</a:t>
            </a:r>
            <a:r>
              <a:rPr lang="zh-CN" altLang="en" sz="1600" dirty="0">
                <a:latin typeface="SimSong" panose="02020300000000000000" pitchFamily="18" charset="-122"/>
                <a:ea typeface="SimSong" panose="02020300000000000000" pitchFamily="18" charset="-122"/>
              </a:rPr>
              <a:t>：</a:t>
            </a:r>
            <a:r>
              <a:rPr lang="zh-CN" altLang="en-US" sz="1600" dirty="0">
                <a:latin typeface="SimSong" panose="02020300000000000000" pitchFamily="18" charset="-122"/>
                <a:ea typeface="SimSong" panose="02020300000000000000" pitchFamily="18" charset="-122"/>
              </a:rPr>
              <a:t>使用影子模型模拟目标模型的行为，生成攻击数据集。</a:t>
            </a:r>
          </a:p>
          <a:p>
            <a:pPr>
              <a:buNone/>
            </a:pPr>
            <a:r>
              <a:rPr lang="en-US" altLang="zh-CN" sz="1600" dirty="0">
                <a:latin typeface="SimSong" panose="02020300000000000000" pitchFamily="18" charset="-122"/>
                <a:ea typeface="SimSong" panose="02020300000000000000" pitchFamily="18" charset="-122"/>
              </a:rPr>
              <a:t>3. </a:t>
            </a:r>
            <a:r>
              <a:rPr lang="zh-CN" altLang="en-US" sz="1600" dirty="0">
                <a:latin typeface="SimSong" panose="02020300000000000000" pitchFamily="18" charset="-122"/>
                <a:ea typeface="SimSong" panose="02020300000000000000" pitchFamily="18" charset="-122"/>
              </a:rPr>
              <a:t>下游推理攻击阶段（</a:t>
            </a:r>
            <a:r>
              <a:rPr lang="en" altLang="zh-CN" sz="1600" dirty="0">
                <a:latin typeface="SimSong" panose="02020300000000000000" pitchFamily="18" charset="-122"/>
                <a:ea typeface="SimSong" panose="02020300000000000000" pitchFamily="18" charset="-122"/>
              </a:rPr>
              <a:t>Prompting for Adapting Inference Attack with Disentanglement</a:t>
            </a:r>
            <a:r>
              <a:rPr lang="zh-CN" altLang="en" sz="1600" dirty="0">
                <a:latin typeface="SimSong" panose="02020300000000000000" pitchFamily="18" charset="-122"/>
                <a:ea typeface="SimSong" panose="02020300000000000000" pitchFamily="18" charset="-122"/>
              </a:rPr>
              <a:t>）</a:t>
            </a:r>
          </a:p>
          <a:p>
            <a:pPr>
              <a:buFont typeface="Arial" panose="020B0604020202020204" pitchFamily="34" charset="0"/>
              <a:buChar char="•"/>
            </a:pPr>
            <a:r>
              <a:rPr lang="zh-CN" altLang="en-US" sz="1600" b="1" dirty="0">
                <a:latin typeface="SimSong" panose="02020300000000000000" pitchFamily="18" charset="-122"/>
                <a:ea typeface="SimSong" panose="02020300000000000000" pitchFamily="18" charset="-122"/>
              </a:rPr>
              <a:t>目标</a:t>
            </a:r>
            <a:r>
              <a:rPr lang="zh-CN" altLang="en-US" sz="1600" dirty="0">
                <a:latin typeface="SimSong" panose="02020300000000000000" pitchFamily="18" charset="-122"/>
                <a:ea typeface="SimSong" panose="02020300000000000000" pitchFamily="18" charset="-122"/>
              </a:rPr>
              <a:t>：通过解缠机制，提取与下游任务最相关的潜在因素，提升攻击的适应性。</a:t>
            </a:r>
          </a:p>
          <a:p>
            <a:pPr>
              <a:buFont typeface="Arial" panose="020B0604020202020204" pitchFamily="34" charset="0"/>
              <a:buChar char="•"/>
            </a:pPr>
            <a:r>
              <a:rPr lang="zh-CN" altLang="en-US" sz="1600" b="1" dirty="0">
                <a:latin typeface="SimSong" panose="02020300000000000000" pitchFamily="18" charset="-122"/>
                <a:ea typeface="SimSong" panose="02020300000000000000" pitchFamily="18" charset="-122"/>
              </a:rPr>
              <a:t>关键技术</a:t>
            </a:r>
            <a:r>
              <a:rPr lang="zh-CN" altLang="en-US" sz="1600" dirty="0">
                <a:latin typeface="SimSong" panose="02020300000000000000" pitchFamily="18" charset="-122"/>
                <a:ea typeface="SimSong" panose="02020300000000000000" pitchFamily="18" charset="-122"/>
              </a:rPr>
              <a:t>：</a:t>
            </a:r>
          </a:p>
          <a:p>
            <a:pPr>
              <a:buFont typeface="Arial" panose="020B0604020202020204" pitchFamily="34" charset="0"/>
              <a:buChar char="•"/>
            </a:pPr>
            <a:r>
              <a:rPr lang="zh-CN" altLang="en-US" sz="1600" b="1" dirty="0">
                <a:latin typeface="SimSong" panose="02020300000000000000" pitchFamily="18" charset="-122"/>
                <a:ea typeface="SimSong" panose="02020300000000000000" pitchFamily="18" charset="-122"/>
              </a:rPr>
              <a:t>提示解缠（</a:t>
            </a:r>
            <a:r>
              <a:rPr lang="en" altLang="zh-CN" sz="1600" b="1" dirty="0">
                <a:latin typeface="SimSong" panose="02020300000000000000" pitchFamily="18" charset="-122"/>
                <a:ea typeface="SimSong" panose="02020300000000000000" pitchFamily="18" charset="-122"/>
              </a:rPr>
              <a:t>Prompt Disentanglement</a:t>
            </a:r>
            <a:r>
              <a:rPr lang="zh-CN" altLang="en" sz="1600" b="1" dirty="0">
                <a:latin typeface="SimSong" panose="02020300000000000000" pitchFamily="18" charset="-122"/>
                <a:ea typeface="SimSong" panose="02020300000000000000" pitchFamily="18" charset="-122"/>
              </a:rPr>
              <a:t>）</a:t>
            </a:r>
            <a:r>
              <a:rPr lang="zh-CN" altLang="en" sz="1600" dirty="0">
                <a:latin typeface="SimSong" panose="02020300000000000000" pitchFamily="18" charset="-122"/>
                <a:ea typeface="SimSong" panose="02020300000000000000" pitchFamily="18" charset="-122"/>
              </a:rPr>
              <a:t>：</a:t>
            </a:r>
            <a:r>
              <a:rPr lang="zh-CN" altLang="en-US" sz="1600" dirty="0">
                <a:latin typeface="SimSong" panose="02020300000000000000" pitchFamily="18" charset="-122"/>
                <a:ea typeface="SimSong" panose="02020300000000000000" pitchFamily="18" charset="-122"/>
              </a:rPr>
              <a:t>将提示特征映射到多个通道，分离不同属性的潜在影响。</a:t>
            </a:r>
          </a:p>
          <a:p>
            <a:pPr>
              <a:buFont typeface="Arial" panose="020B0604020202020204" pitchFamily="34" charset="0"/>
              <a:buChar char="•"/>
            </a:pPr>
            <a:r>
              <a:rPr lang="zh-CN" altLang="en-US" sz="1600" b="1" dirty="0">
                <a:latin typeface="SimSong" panose="02020300000000000000" pitchFamily="18" charset="-122"/>
                <a:ea typeface="SimSong" panose="02020300000000000000" pitchFamily="18" charset="-122"/>
              </a:rPr>
              <a:t>攻击实现</a:t>
            </a:r>
            <a:r>
              <a:rPr lang="zh-CN" altLang="en-US" sz="1600" dirty="0">
                <a:latin typeface="SimSong" panose="02020300000000000000" pitchFamily="18" charset="-122"/>
                <a:ea typeface="SimSong" panose="02020300000000000000" pitchFamily="18" charset="-122"/>
              </a:rPr>
              <a:t>：使用解缠后的表示作为先验知识，训练攻击模型，并通过 </a:t>
            </a:r>
            <a:r>
              <a:rPr lang="en" altLang="zh-CN" sz="1600" dirty="0">
                <a:latin typeface="SimSong" panose="02020300000000000000" pitchFamily="18" charset="-122"/>
                <a:ea typeface="SimSong" panose="02020300000000000000" pitchFamily="18" charset="-122"/>
              </a:rPr>
              <a:t>KL </a:t>
            </a:r>
            <a:r>
              <a:rPr lang="zh-CN" altLang="en-US" sz="1600" dirty="0">
                <a:latin typeface="SimSong" panose="02020300000000000000" pitchFamily="18" charset="-122"/>
                <a:ea typeface="SimSong" panose="02020300000000000000" pitchFamily="18" charset="-122"/>
              </a:rPr>
              <a:t>散度约束其影响。</a:t>
            </a:r>
          </a:p>
        </p:txBody>
      </p:sp>
    </p:spTree>
    <p:extLst>
      <p:ext uri="{BB962C8B-B14F-4D97-AF65-F5344CB8AC3E}">
        <p14:creationId xmlns:p14="http://schemas.microsoft.com/office/powerpoint/2010/main" val="8497452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23BB55CA-FC58-9FBF-D012-1785390DD0ED}"/>
              </a:ext>
            </a:extLst>
          </p:cNvPr>
          <p:cNvPicPr>
            <a:picLocks noChangeAspect="1"/>
          </p:cNvPicPr>
          <p:nvPr/>
        </p:nvPicPr>
        <p:blipFill>
          <a:blip r:embed="rId2"/>
          <a:stretch>
            <a:fillRect/>
          </a:stretch>
        </p:blipFill>
        <p:spPr>
          <a:xfrm>
            <a:off x="80513" y="2609331"/>
            <a:ext cx="7772400" cy="4027579"/>
          </a:xfrm>
          <a:prstGeom prst="rect">
            <a:avLst/>
          </a:prstGeom>
        </p:spPr>
      </p:pic>
      <p:pic>
        <p:nvPicPr>
          <p:cNvPr id="5" name="图片 4">
            <a:extLst>
              <a:ext uri="{FF2B5EF4-FFF2-40B4-BE49-F238E27FC236}">
                <a16:creationId xmlns:a16="http://schemas.microsoft.com/office/drawing/2014/main" id="{54807B7C-3B8C-3FEE-B7EC-D22FFA0E1500}"/>
              </a:ext>
            </a:extLst>
          </p:cNvPr>
          <p:cNvPicPr>
            <a:picLocks noChangeAspect="1"/>
          </p:cNvPicPr>
          <p:nvPr/>
        </p:nvPicPr>
        <p:blipFill>
          <a:blip r:embed="rId3"/>
          <a:stretch>
            <a:fillRect/>
          </a:stretch>
        </p:blipFill>
        <p:spPr>
          <a:xfrm>
            <a:off x="2618751" y="221090"/>
            <a:ext cx="6416615" cy="2609331"/>
          </a:xfrm>
          <a:prstGeom prst="rect">
            <a:avLst/>
          </a:prstGeom>
        </p:spPr>
      </p:pic>
      <p:sp>
        <p:nvSpPr>
          <p:cNvPr id="3" name="文本框 2">
            <a:extLst>
              <a:ext uri="{FF2B5EF4-FFF2-40B4-BE49-F238E27FC236}">
                <a16:creationId xmlns:a16="http://schemas.microsoft.com/office/drawing/2014/main" id="{332CC070-EE54-4BA0-6ABF-5F235D806623}"/>
              </a:ext>
            </a:extLst>
          </p:cNvPr>
          <p:cNvSpPr txBox="1"/>
          <p:nvPr/>
        </p:nvSpPr>
        <p:spPr>
          <a:xfrm>
            <a:off x="8575375" y="2923585"/>
            <a:ext cx="2894163" cy="348044"/>
          </a:xfrm>
          <a:prstGeom prst="rect">
            <a:avLst/>
          </a:prstGeom>
          <a:noFill/>
        </p:spPr>
        <p:txBody>
          <a:bodyPr wrap="square">
            <a:spAutoFit/>
          </a:bodyPr>
          <a:lstStyle/>
          <a:p>
            <a:pPr algn="l">
              <a:lnSpc>
                <a:spcPts val="2250"/>
              </a:lnSpc>
              <a:spcBef>
                <a:spcPts val="2400"/>
              </a:spcBef>
              <a:spcAft>
                <a:spcPts val="1200"/>
              </a:spcAft>
              <a:buNone/>
            </a:pPr>
            <a:r>
              <a:rPr lang="zh-CN" altLang="en-US" sz="1600" b="1" dirty="0">
                <a:solidFill>
                  <a:srgbClr val="0F1115"/>
                </a:solidFill>
                <a:effectLst/>
                <a:latin typeface="SimSong" panose="02020300000000000000" pitchFamily="18" charset="-122"/>
                <a:ea typeface="SimSong" panose="02020300000000000000" pitchFamily="18" charset="-122"/>
              </a:rPr>
              <a:t>问题定义：跨域成员推断攻击</a:t>
            </a:r>
            <a:endParaRPr lang="en-US" altLang="zh-CN" sz="1600" b="1" dirty="0">
              <a:solidFill>
                <a:srgbClr val="0F1115"/>
              </a:solidFill>
              <a:effectLst/>
              <a:latin typeface="SimSong" panose="02020300000000000000" pitchFamily="18" charset="-122"/>
              <a:ea typeface="SimSong" panose="02020300000000000000" pitchFamily="18" charset="-122"/>
            </a:endParaRPr>
          </a:p>
        </p:txBody>
      </p:sp>
      <p:sp>
        <p:nvSpPr>
          <p:cNvPr id="7" name="文本框 6">
            <a:extLst>
              <a:ext uri="{FF2B5EF4-FFF2-40B4-BE49-F238E27FC236}">
                <a16:creationId xmlns:a16="http://schemas.microsoft.com/office/drawing/2014/main" id="{C94271AF-F0B3-789B-926E-7B0A95E8D6CD}"/>
              </a:ext>
            </a:extLst>
          </p:cNvPr>
          <p:cNvSpPr txBox="1"/>
          <p:nvPr/>
        </p:nvSpPr>
        <p:spPr>
          <a:xfrm>
            <a:off x="7852913" y="3801524"/>
            <a:ext cx="4339087" cy="1077218"/>
          </a:xfrm>
          <a:prstGeom prst="rect">
            <a:avLst/>
          </a:prstGeom>
          <a:noFill/>
        </p:spPr>
        <p:txBody>
          <a:bodyPr wrap="square">
            <a:spAutoFit/>
          </a:bodyPr>
          <a:lstStyle/>
          <a:p>
            <a:pPr marL="285750" indent="-285750">
              <a:buFont typeface="Wingdings" pitchFamily="2" charset="2"/>
              <a:buChar char="l"/>
            </a:pPr>
            <a:r>
              <a:rPr lang="zh-CN" altLang="en-US" sz="1600" b="0" i="0" dirty="0">
                <a:solidFill>
                  <a:srgbClr val="0F1115"/>
                </a:solidFill>
                <a:effectLst/>
                <a:latin typeface="SimSong" panose="02020300000000000000" pitchFamily="18" charset="-122"/>
                <a:ea typeface="SimSong" panose="02020300000000000000" pitchFamily="18" charset="-122"/>
              </a:rPr>
              <a:t>训练一个具有</a:t>
            </a:r>
            <a:r>
              <a:rPr lang="zh-CN" altLang="en-US" sz="1600" b="1" i="0" dirty="0">
                <a:solidFill>
                  <a:srgbClr val="0F1115"/>
                </a:solidFill>
                <a:effectLst/>
                <a:latin typeface="SimSong" panose="02020300000000000000" pitchFamily="18" charset="-122"/>
                <a:ea typeface="SimSong" panose="02020300000000000000" pitchFamily="18" charset="-122"/>
              </a:rPr>
              <a:t>跨域泛化能力</a:t>
            </a:r>
            <a:r>
              <a:rPr lang="zh-CN" altLang="en-US" sz="1600" b="0" i="0" dirty="0">
                <a:solidFill>
                  <a:srgbClr val="0F1115"/>
                </a:solidFill>
                <a:effectLst/>
                <a:latin typeface="SimSong" panose="02020300000000000000" pitchFamily="18" charset="-122"/>
                <a:ea typeface="SimSong" panose="02020300000000000000" pitchFamily="18" charset="-122"/>
              </a:rPr>
              <a:t>的</a:t>
            </a:r>
            <a:r>
              <a:rPr lang="en" altLang="zh-CN" sz="1600" b="0" i="0" dirty="0">
                <a:solidFill>
                  <a:srgbClr val="0F1115"/>
                </a:solidFill>
                <a:effectLst/>
                <a:latin typeface="SimSong" panose="02020300000000000000" pitchFamily="18" charset="-122"/>
                <a:ea typeface="SimSong" panose="02020300000000000000" pitchFamily="18" charset="-122"/>
              </a:rPr>
              <a:t>GNN</a:t>
            </a:r>
            <a:r>
              <a:rPr lang="zh-CN" altLang="en-US" sz="1600" b="0" i="0" dirty="0">
                <a:solidFill>
                  <a:srgbClr val="0F1115"/>
                </a:solidFill>
                <a:effectLst/>
                <a:latin typeface="SimSong" panose="02020300000000000000" pitchFamily="18" charset="-122"/>
                <a:ea typeface="SimSong" panose="02020300000000000000" pitchFamily="18" charset="-122"/>
              </a:rPr>
              <a:t>模型，使其能捕捉图结构和节点特征中的</a:t>
            </a:r>
            <a:r>
              <a:rPr lang="zh-CN" altLang="en-US" sz="1600" b="1" i="0" dirty="0">
                <a:solidFill>
                  <a:srgbClr val="0F1115"/>
                </a:solidFill>
                <a:effectLst/>
                <a:latin typeface="SimSong" panose="02020300000000000000" pitchFamily="18" charset="-122"/>
                <a:ea typeface="SimSong" panose="02020300000000000000" pitchFamily="18" charset="-122"/>
              </a:rPr>
              <a:t>不变表示</a:t>
            </a:r>
            <a:r>
              <a:rPr lang="zh-CN" altLang="en-US" sz="1600" b="0" i="0" dirty="0">
                <a:solidFill>
                  <a:srgbClr val="0F1115"/>
                </a:solidFill>
                <a:effectLst/>
                <a:latin typeface="SimSong" panose="02020300000000000000" pitchFamily="18" charset="-122"/>
                <a:ea typeface="SimSong" panose="02020300000000000000" pitchFamily="18" charset="-122"/>
              </a:rPr>
              <a:t>。</a:t>
            </a:r>
            <a:endParaRPr lang="en-US" altLang="zh-CN" sz="1600" b="0" i="0" dirty="0">
              <a:solidFill>
                <a:srgbClr val="0F1115"/>
              </a:solidFill>
              <a:effectLst/>
              <a:latin typeface="SimSong" panose="02020300000000000000" pitchFamily="18" charset="-122"/>
              <a:ea typeface="SimSong" panose="02020300000000000000" pitchFamily="18" charset="-122"/>
            </a:endParaRPr>
          </a:p>
          <a:p>
            <a:endParaRPr lang="en-US" altLang="zh-CN" sz="1600" dirty="0">
              <a:latin typeface="SimSong" panose="02020300000000000000" pitchFamily="18" charset="-122"/>
              <a:ea typeface="SimSong" panose="02020300000000000000" pitchFamily="18" charset="-122"/>
            </a:endParaRPr>
          </a:p>
          <a:p>
            <a:pPr marL="285750" indent="-285750">
              <a:buFont typeface="Wingdings" pitchFamily="2" charset="2"/>
              <a:buChar char="l"/>
            </a:pPr>
            <a:r>
              <a:rPr lang="zh-CN" altLang="en-US" sz="1600" dirty="0">
                <a:latin typeface="SimSong" panose="02020300000000000000" pitchFamily="18" charset="-122"/>
                <a:ea typeface="SimSong" panose="02020300000000000000" pitchFamily="18" charset="-122"/>
              </a:rPr>
              <a:t>通过图数据增强生成多个训练环境。</a:t>
            </a:r>
          </a:p>
        </p:txBody>
      </p:sp>
      <p:sp>
        <p:nvSpPr>
          <p:cNvPr id="2" name="文本框 1">
            <a:extLst>
              <a:ext uri="{FF2B5EF4-FFF2-40B4-BE49-F238E27FC236}">
                <a16:creationId xmlns:a16="http://schemas.microsoft.com/office/drawing/2014/main" id="{AD5E08B4-F72C-A482-8A6B-D20C24D74802}"/>
              </a:ext>
            </a:extLst>
          </p:cNvPr>
          <p:cNvSpPr txBox="1"/>
          <p:nvPr/>
        </p:nvSpPr>
        <p:spPr>
          <a:xfrm>
            <a:off x="10264588" y="448235"/>
            <a:ext cx="689612" cy="646331"/>
          </a:xfrm>
          <a:prstGeom prst="rect">
            <a:avLst/>
          </a:prstGeom>
          <a:noFill/>
        </p:spPr>
        <p:txBody>
          <a:bodyPr wrap="none" rtlCol="0">
            <a:spAutoFit/>
          </a:bodyPr>
          <a:lstStyle/>
          <a:p>
            <a:r>
              <a:rPr lang="en-US" altLang="zh-CN" dirty="0"/>
              <a:t>Cora</a:t>
            </a:r>
          </a:p>
          <a:p>
            <a:r>
              <a:rPr lang="en-US" altLang="zh-CN" dirty="0"/>
              <a:t>Flickr</a:t>
            </a:r>
            <a:endParaRPr lang="zh-CN" altLang="en-US" dirty="0"/>
          </a:p>
        </p:txBody>
      </p:sp>
    </p:spTree>
    <p:extLst>
      <p:ext uri="{BB962C8B-B14F-4D97-AF65-F5344CB8AC3E}">
        <p14:creationId xmlns:p14="http://schemas.microsoft.com/office/powerpoint/2010/main" val="15108747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DD899021-303F-C53E-D658-FC7C966563F1}"/>
              </a:ext>
            </a:extLst>
          </p:cNvPr>
          <p:cNvPicPr>
            <a:picLocks noChangeAspect="1"/>
          </p:cNvPicPr>
          <p:nvPr/>
        </p:nvPicPr>
        <p:blipFill>
          <a:blip r:embed="rId2"/>
          <a:stretch>
            <a:fillRect/>
          </a:stretch>
        </p:blipFill>
        <p:spPr>
          <a:xfrm>
            <a:off x="71024" y="2072448"/>
            <a:ext cx="7736746" cy="4785552"/>
          </a:xfrm>
          <a:prstGeom prst="rect">
            <a:avLst/>
          </a:prstGeom>
        </p:spPr>
      </p:pic>
      <p:pic>
        <p:nvPicPr>
          <p:cNvPr id="7" name="图片 6">
            <a:extLst>
              <a:ext uri="{FF2B5EF4-FFF2-40B4-BE49-F238E27FC236}">
                <a16:creationId xmlns:a16="http://schemas.microsoft.com/office/drawing/2014/main" id="{8C2527B2-65FF-562F-51EB-720160AD4FE0}"/>
              </a:ext>
            </a:extLst>
          </p:cNvPr>
          <p:cNvPicPr>
            <a:picLocks noChangeAspect="1"/>
          </p:cNvPicPr>
          <p:nvPr/>
        </p:nvPicPr>
        <p:blipFill>
          <a:blip r:embed="rId3"/>
          <a:stretch>
            <a:fillRect/>
          </a:stretch>
        </p:blipFill>
        <p:spPr>
          <a:xfrm>
            <a:off x="298354" y="199648"/>
            <a:ext cx="6501860" cy="2066392"/>
          </a:xfrm>
          <a:prstGeom prst="rect">
            <a:avLst/>
          </a:prstGeom>
        </p:spPr>
      </p:pic>
      <p:sp>
        <p:nvSpPr>
          <p:cNvPr id="4" name="文本框 3">
            <a:extLst>
              <a:ext uri="{FF2B5EF4-FFF2-40B4-BE49-F238E27FC236}">
                <a16:creationId xmlns:a16="http://schemas.microsoft.com/office/drawing/2014/main" id="{4F0687CB-C84F-1169-93CA-8C684DE25667}"/>
              </a:ext>
            </a:extLst>
          </p:cNvPr>
          <p:cNvSpPr txBox="1"/>
          <p:nvPr/>
        </p:nvSpPr>
        <p:spPr>
          <a:xfrm>
            <a:off x="7573992" y="2721412"/>
            <a:ext cx="4546984" cy="1323439"/>
          </a:xfrm>
          <a:prstGeom prst="rect">
            <a:avLst/>
          </a:prstGeom>
          <a:noFill/>
        </p:spPr>
        <p:txBody>
          <a:bodyPr wrap="square" rtlCol="0">
            <a:spAutoFit/>
          </a:bodyPr>
          <a:lstStyle/>
          <a:p>
            <a:r>
              <a:rPr kumimoji="1" lang="en-US" altLang="zh-CN" sz="1600" dirty="0">
                <a:latin typeface="SimSong" panose="02020300000000000000" pitchFamily="18" charset="-122"/>
                <a:ea typeface="SimSong" panose="02020300000000000000" pitchFamily="18" charset="-122"/>
              </a:rPr>
              <a:t>1.</a:t>
            </a:r>
            <a:r>
              <a:rPr kumimoji="1" lang="zh-CN" altLang="en-US" sz="1600" dirty="0">
                <a:latin typeface="SimSong" panose="02020300000000000000" pitchFamily="18" charset="-122"/>
                <a:ea typeface="SimSong" panose="02020300000000000000" pitchFamily="18" charset="-122"/>
              </a:rPr>
              <a:t> 主动滥用监测</a:t>
            </a:r>
            <a:endParaRPr kumimoji="1" lang="en-US" altLang="zh-CN" sz="1600" dirty="0">
              <a:latin typeface="SimSong" panose="02020300000000000000" pitchFamily="18" charset="-122"/>
              <a:ea typeface="SimSong" panose="02020300000000000000" pitchFamily="18" charset="-122"/>
            </a:endParaRPr>
          </a:p>
          <a:p>
            <a:r>
              <a:rPr kumimoji="1" lang="zh-CN" altLang="en-US" sz="1600" dirty="0">
                <a:latin typeface="SimSong" panose="02020300000000000000" pitchFamily="18" charset="-122"/>
                <a:ea typeface="SimSong" panose="02020300000000000000" pitchFamily="18" charset="-122"/>
              </a:rPr>
              <a:t>利用</a:t>
            </a:r>
            <a:r>
              <a:rPr lang="zh-CN" altLang="en-US" sz="1600" dirty="0">
                <a:latin typeface="SimSong" panose="02020300000000000000" pitchFamily="18" charset="-122"/>
                <a:ea typeface="SimSong" panose="02020300000000000000" pitchFamily="18" charset="-122"/>
              </a:rPr>
              <a:t>放射性图最大化目标模型和影子模型的差异</a:t>
            </a:r>
            <a:endParaRPr lang="en-US" altLang="zh-CN" sz="1600" dirty="0">
              <a:latin typeface="SimSong" panose="02020300000000000000" pitchFamily="18" charset="-122"/>
              <a:ea typeface="SimSong" panose="02020300000000000000" pitchFamily="18" charset="-122"/>
            </a:endParaRPr>
          </a:p>
          <a:p>
            <a:r>
              <a:rPr kumimoji="1" lang="en-US" altLang="zh-CN" sz="1600" dirty="0">
                <a:latin typeface="SimSong" panose="02020300000000000000" pitchFamily="18" charset="-122"/>
                <a:ea typeface="SimSong" panose="02020300000000000000" pitchFamily="18" charset="-122"/>
              </a:rPr>
              <a:t>2</a:t>
            </a:r>
            <a:r>
              <a:rPr kumimoji="1" lang="zh-CN" altLang="en-US" sz="1600" dirty="0">
                <a:latin typeface="SimSong" panose="02020300000000000000" pitchFamily="18" charset="-122"/>
                <a:ea typeface="SimSong" panose="02020300000000000000" pitchFamily="18" charset="-122"/>
              </a:rPr>
              <a:t>、滥用消除</a:t>
            </a:r>
            <a:r>
              <a:rPr kumimoji="1" lang="en-US" altLang="zh-CN" sz="1600" dirty="0">
                <a:latin typeface="SimSong" panose="02020300000000000000" pitchFamily="18" charset="-122"/>
                <a:ea typeface="SimSong" panose="02020300000000000000" pitchFamily="18" charset="-122"/>
              </a:rPr>
              <a:t>/</a:t>
            </a:r>
            <a:r>
              <a:rPr lang="zh-CN" altLang="en-US" sz="1600" dirty="0">
                <a:latin typeface="SimSong" panose="02020300000000000000" pitchFamily="18" charset="-122"/>
                <a:ea typeface="SimSong" panose="02020300000000000000" pitchFamily="18" charset="-122"/>
              </a:rPr>
              <a:t>训练图无关的遗忘</a:t>
            </a:r>
          </a:p>
          <a:p>
            <a:r>
              <a:rPr lang="zh-CN" altLang="en-US" sz="1600" dirty="0">
                <a:latin typeface="SimSong" panose="02020300000000000000" pitchFamily="18" charset="-122"/>
                <a:ea typeface="SimSong" panose="02020300000000000000" pitchFamily="18" charset="-122"/>
              </a:rPr>
              <a:t>在无法访问原始训练图的情况下，利用合成图生成，从目标 </a:t>
            </a:r>
            <a:r>
              <a:rPr lang="en" altLang="zh-CN" sz="1600" dirty="0">
                <a:latin typeface="SimSong" panose="02020300000000000000" pitchFamily="18" charset="-122"/>
                <a:ea typeface="SimSong" panose="02020300000000000000" pitchFamily="18" charset="-122"/>
              </a:rPr>
              <a:t>GNN </a:t>
            </a:r>
            <a:r>
              <a:rPr lang="zh-CN" altLang="en-US" sz="1600" dirty="0">
                <a:latin typeface="SimSong" panose="02020300000000000000" pitchFamily="18" charset="-122"/>
                <a:ea typeface="SimSong" panose="02020300000000000000" pitchFamily="18" charset="-122"/>
              </a:rPr>
              <a:t>中移除未经授权数据的影响。</a:t>
            </a:r>
            <a:endParaRPr lang="en-US" altLang="zh-CN" sz="1600" dirty="0">
              <a:latin typeface="SimSong" panose="02020300000000000000" pitchFamily="18" charset="-122"/>
              <a:ea typeface="SimSong" panose="02020300000000000000" pitchFamily="18" charset="-122"/>
            </a:endParaRPr>
          </a:p>
        </p:txBody>
      </p:sp>
      <p:sp>
        <p:nvSpPr>
          <p:cNvPr id="3" name="文本框 2">
            <a:extLst>
              <a:ext uri="{FF2B5EF4-FFF2-40B4-BE49-F238E27FC236}">
                <a16:creationId xmlns:a16="http://schemas.microsoft.com/office/drawing/2014/main" id="{3EF6EE89-3A2E-3798-1539-450605C1640F}"/>
              </a:ext>
            </a:extLst>
          </p:cNvPr>
          <p:cNvSpPr txBox="1"/>
          <p:nvPr/>
        </p:nvSpPr>
        <p:spPr>
          <a:xfrm>
            <a:off x="8122024" y="914400"/>
            <a:ext cx="1107996" cy="369332"/>
          </a:xfrm>
          <a:prstGeom prst="rect">
            <a:avLst/>
          </a:prstGeom>
          <a:noFill/>
        </p:spPr>
        <p:txBody>
          <a:bodyPr wrap="none" rtlCol="0">
            <a:spAutoFit/>
          </a:bodyPr>
          <a:lstStyle/>
          <a:p>
            <a:r>
              <a:rPr lang="zh-CN" altLang="en-US" dirty="0"/>
              <a:t>模型部署</a:t>
            </a:r>
          </a:p>
        </p:txBody>
      </p:sp>
      <p:sp>
        <p:nvSpPr>
          <p:cNvPr id="6" name="文本框 5">
            <a:extLst>
              <a:ext uri="{FF2B5EF4-FFF2-40B4-BE49-F238E27FC236}">
                <a16:creationId xmlns:a16="http://schemas.microsoft.com/office/drawing/2014/main" id="{EDB3D1DF-CDB5-D79B-DFB2-A7E7C34FFB07}"/>
              </a:ext>
            </a:extLst>
          </p:cNvPr>
          <p:cNvSpPr txBox="1"/>
          <p:nvPr/>
        </p:nvSpPr>
        <p:spPr>
          <a:xfrm>
            <a:off x="8615082" y="1801906"/>
            <a:ext cx="646331" cy="369332"/>
          </a:xfrm>
          <a:prstGeom prst="rect">
            <a:avLst/>
          </a:prstGeom>
          <a:noFill/>
        </p:spPr>
        <p:txBody>
          <a:bodyPr wrap="none" rtlCol="0">
            <a:spAutoFit/>
          </a:bodyPr>
          <a:lstStyle/>
          <a:p>
            <a:r>
              <a:rPr lang="zh-CN" altLang="en-US" dirty="0"/>
              <a:t>灰盒</a:t>
            </a:r>
          </a:p>
        </p:txBody>
      </p:sp>
    </p:spTree>
    <p:extLst>
      <p:ext uri="{BB962C8B-B14F-4D97-AF65-F5344CB8AC3E}">
        <p14:creationId xmlns:p14="http://schemas.microsoft.com/office/powerpoint/2010/main" val="13259686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9DAFA335-3C97-7817-A5C3-871D4A95A055}"/>
              </a:ext>
            </a:extLst>
          </p:cNvPr>
          <p:cNvPicPr>
            <a:picLocks noChangeAspect="1"/>
          </p:cNvPicPr>
          <p:nvPr/>
        </p:nvPicPr>
        <p:blipFill>
          <a:blip r:embed="rId2"/>
          <a:stretch>
            <a:fillRect/>
          </a:stretch>
        </p:blipFill>
        <p:spPr>
          <a:xfrm>
            <a:off x="2636220" y="533129"/>
            <a:ext cx="6919560" cy="3917019"/>
          </a:xfrm>
          <a:prstGeom prst="rect">
            <a:avLst/>
          </a:prstGeom>
        </p:spPr>
      </p:pic>
    </p:spTree>
    <p:extLst>
      <p:ext uri="{BB962C8B-B14F-4D97-AF65-F5344CB8AC3E}">
        <p14:creationId xmlns:p14="http://schemas.microsoft.com/office/powerpoint/2010/main" val="41919436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D5446B67-0F10-0EF9-1EB5-A947AF2E77D6}"/>
              </a:ext>
            </a:extLst>
          </p:cNvPr>
          <p:cNvSpPr txBox="1"/>
          <p:nvPr/>
        </p:nvSpPr>
        <p:spPr>
          <a:xfrm>
            <a:off x="995082" y="1296308"/>
            <a:ext cx="9341223" cy="3629199"/>
          </a:xfrm>
          <a:prstGeom prst="rect">
            <a:avLst/>
          </a:prstGeom>
          <a:noFill/>
        </p:spPr>
        <p:txBody>
          <a:bodyPr wrap="square">
            <a:spAutoFit/>
          </a:bodyPr>
          <a:lstStyle/>
          <a:p>
            <a:pPr algn="l">
              <a:lnSpc>
                <a:spcPts val="2100"/>
              </a:lnSpc>
              <a:spcBef>
                <a:spcPts val="1200"/>
              </a:spcBef>
              <a:spcAft>
                <a:spcPts val="1200"/>
              </a:spcAft>
              <a:buNone/>
            </a:pPr>
            <a:r>
              <a:rPr lang="zh-CN" altLang="en-US" b="1" dirty="0">
                <a:solidFill>
                  <a:srgbClr val="0F1115"/>
                </a:solidFill>
                <a:effectLst/>
                <a:latin typeface="quote-cjk-patch"/>
              </a:rPr>
              <a:t>阶段一：影子模型训练</a:t>
            </a:r>
          </a:p>
          <a:p>
            <a:pPr algn="l">
              <a:spcBef>
                <a:spcPts val="1200"/>
              </a:spcBef>
              <a:spcAft>
                <a:spcPts val="1200"/>
              </a:spcAft>
              <a:buNone/>
            </a:pPr>
            <a:r>
              <a:rPr lang="zh-CN" altLang="en-US" b="1" i="0" dirty="0">
                <a:solidFill>
                  <a:srgbClr val="0F1115"/>
                </a:solidFill>
                <a:effectLst/>
                <a:latin typeface="quote-cjk-patch"/>
              </a:rPr>
              <a:t>目标</a:t>
            </a:r>
            <a:r>
              <a:rPr lang="zh-CN" altLang="en-US" b="0" i="0" dirty="0">
                <a:solidFill>
                  <a:srgbClr val="0F1115"/>
                </a:solidFill>
                <a:effectLst/>
                <a:latin typeface="quote-cjk-patch"/>
              </a:rPr>
              <a:t>：模拟目标模型的行为，以生成训练攻击模型所需的数据。</a:t>
            </a:r>
          </a:p>
          <a:p>
            <a:pPr algn="l">
              <a:spcBef>
                <a:spcPts val="1200"/>
              </a:spcBef>
              <a:spcAft>
                <a:spcPts val="1200"/>
              </a:spcAft>
              <a:buFont typeface="+mj-lt"/>
              <a:buAutoNum type="arabicPeriod"/>
            </a:pPr>
            <a:r>
              <a:rPr lang="zh-CN" altLang="en-US" b="1" i="0" dirty="0">
                <a:solidFill>
                  <a:srgbClr val="0F1115"/>
                </a:solidFill>
                <a:effectLst/>
                <a:latin typeface="quote-cjk-patch"/>
              </a:rPr>
              <a:t>假设</a:t>
            </a:r>
            <a:r>
              <a:rPr lang="zh-CN" altLang="en-US" b="0" i="0" dirty="0">
                <a:solidFill>
                  <a:srgbClr val="0F1115"/>
                </a:solidFill>
                <a:effectLst/>
                <a:latin typeface="quote-cjk-patch"/>
              </a:rPr>
              <a:t>：攻击者拥有一个与目标模型训练数据来自</a:t>
            </a:r>
            <a:r>
              <a:rPr lang="zh-CN" altLang="en-US" b="1" i="0" dirty="0">
                <a:solidFill>
                  <a:srgbClr val="0F1115"/>
                </a:solidFill>
                <a:effectLst/>
                <a:latin typeface="quote-cjk-patch"/>
              </a:rPr>
              <a:t>相同分布</a:t>
            </a:r>
            <a:r>
              <a:rPr lang="zh-CN" altLang="en-US" b="0" i="0" dirty="0">
                <a:solidFill>
                  <a:srgbClr val="0F1115"/>
                </a:solidFill>
                <a:effectLst/>
                <a:latin typeface="quote-cjk-patch"/>
              </a:rPr>
              <a:t>的图数据集（影子数据集）。这篇论文随后放松了这一假设，表明即使分布不同，攻击也可能有效。</a:t>
            </a:r>
          </a:p>
          <a:p>
            <a:pPr algn="l">
              <a:spcBef>
                <a:spcPts val="450"/>
              </a:spcBef>
              <a:spcAft>
                <a:spcPts val="1200"/>
              </a:spcAft>
              <a:buFont typeface="+mj-lt"/>
              <a:buAutoNum type="arabicPeriod"/>
            </a:pPr>
            <a:r>
              <a:rPr lang="zh-CN" altLang="en-US" b="1" i="0" dirty="0">
                <a:solidFill>
                  <a:srgbClr val="0F1115"/>
                </a:solidFill>
                <a:effectLst/>
                <a:latin typeface="quote-cjk-patch"/>
              </a:rPr>
              <a:t>训练</a:t>
            </a:r>
            <a:r>
              <a:rPr lang="zh-CN" altLang="en-US" b="0" i="0" dirty="0">
                <a:solidFill>
                  <a:srgbClr val="0F1115"/>
                </a:solidFill>
                <a:effectLst/>
                <a:latin typeface="quote-cjk-patch"/>
              </a:rPr>
              <a:t>：攻击者使用这个影子数据集来训练一个或多个与目标模型类型相似的</a:t>
            </a:r>
            <a:r>
              <a:rPr lang="en-US" altLang="zh-CN" b="0" i="0" dirty="0">
                <a:solidFill>
                  <a:srgbClr val="0F1115"/>
                </a:solidFill>
                <a:effectLst/>
                <a:latin typeface="quote-cjk-patch"/>
              </a:rPr>
              <a:t>GNN</a:t>
            </a:r>
            <a:r>
              <a:rPr lang="zh-CN" altLang="en-US" b="0" i="0" dirty="0">
                <a:solidFill>
                  <a:srgbClr val="0F1115"/>
                </a:solidFill>
                <a:effectLst/>
                <a:latin typeface="quote-cjk-patch"/>
              </a:rPr>
              <a:t>模型，这些模型被称为</a:t>
            </a:r>
            <a:r>
              <a:rPr lang="zh-CN" altLang="en-US" b="1" i="0" dirty="0">
                <a:solidFill>
                  <a:srgbClr val="0F1115"/>
                </a:solidFill>
                <a:effectLst/>
                <a:latin typeface="quote-cjk-patch"/>
              </a:rPr>
              <a:t>影子模型</a:t>
            </a:r>
            <a:r>
              <a:rPr lang="zh-CN" altLang="en-US" b="0" i="0" dirty="0">
                <a:solidFill>
                  <a:srgbClr val="0F1115"/>
                </a:solidFill>
                <a:effectLst/>
                <a:latin typeface="quote-cjk-patch"/>
              </a:rPr>
              <a:t>。</a:t>
            </a:r>
          </a:p>
          <a:p>
            <a:pPr algn="l">
              <a:spcBef>
                <a:spcPts val="450"/>
              </a:spcBef>
              <a:spcAft>
                <a:spcPts val="1200"/>
              </a:spcAft>
              <a:buFont typeface="+mj-lt"/>
              <a:buAutoNum type="arabicPeriod"/>
            </a:pPr>
            <a:r>
              <a:rPr lang="zh-CN" altLang="en-US" b="1" i="0" dirty="0">
                <a:solidFill>
                  <a:srgbClr val="0F1115"/>
                </a:solidFill>
                <a:effectLst/>
                <a:latin typeface="quote-cjk-patch"/>
              </a:rPr>
              <a:t>关键点</a:t>
            </a:r>
            <a:r>
              <a:rPr lang="zh-CN" altLang="en-US" b="0" i="0" dirty="0">
                <a:solidFill>
                  <a:srgbClr val="0F1115"/>
                </a:solidFill>
                <a:effectLst/>
                <a:latin typeface="quote-cjk-patch"/>
              </a:rPr>
              <a:t>：训练影子模型时，可以使用真实的节点标签，也可以使用目标模型对影子数据的预测作为“软标签”来更好地模仿目标模型。论文发现，即使不使用目标模型进行查询（即零次查询），攻击也依然有效，这降低了攻击的难度。</a:t>
            </a:r>
          </a:p>
        </p:txBody>
      </p:sp>
    </p:spTree>
    <p:extLst>
      <p:ext uri="{BB962C8B-B14F-4D97-AF65-F5344CB8AC3E}">
        <p14:creationId xmlns:p14="http://schemas.microsoft.com/office/powerpoint/2010/main" val="31453365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DEA19021-5E42-E418-FEFA-DE4EB801CBB0}"/>
              </a:ext>
            </a:extLst>
          </p:cNvPr>
          <p:cNvSpPr txBox="1"/>
          <p:nvPr/>
        </p:nvSpPr>
        <p:spPr>
          <a:xfrm>
            <a:off x="640977" y="706989"/>
            <a:ext cx="10910046" cy="4573047"/>
          </a:xfrm>
          <a:prstGeom prst="rect">
            <a:avLst/>
          </a:prstGeom>
          <a:noFill/>
        </p:spPr>
        <p:txBody>
          <a:bodyPr wrap="square">
            <a:spAutoFit/>
          </a:bodyPr>
          <a:lstStyle/>
          <a:p>
            <a:pPr algn="l">
              <a:lnSpc>
                <a:spcPts val="2100"/>
              </a:lnSpc>
              <a:spcBef>
                <a:spcPts val="1200"/>
              </a:spcBef>
              <a:spcAft>
                <a:spcPts val="1200"/>
              </a:spcAft>
              <a:buNone/>
            </a:pPr>
            <a:r>
              <a:rPr lang="zh-CN" altLang="en-US" b="1" dirty="0">
                <a:solidFill>
                  <a:srgbClr val="0F1115"/>
                </a:solidFill>
                <a:effectLst/>
                <a:latin typeface="quote-cjk-patch"/>
              </a:rPr>
              <a:t>阶段二：攻击模型训练</a:t>
            </a:r>
          </a:p>
          <a:p>
            <a:pPr algn="l">
              <a:spcBef>
                <a:spcPts val="1200"/>
              </a:spcBef>
              <a:spcAft>
                <a:spcPts val="1200"/>
              </a:spcAft>
              <a:buNone/>
            </a:pPr>
            <a:r>
              <a:rPr lang="zh-CN" altLang="en-US" b="1" i="0" dirty="0">
                <a:solidFill>
                  <a:srgbClr val="0F1115"/>
                </a:solidFill>
                <a:effectLst/>
                <a:latin typeface="quote-cjk-patch"/>
              </a:rPr>
              <a:t>目标</a:t>
            </a:r>
            <a:r>
              <a:rPr lang="zh-CN" altLang="en-US" b="0" i="0" dirty="0">
                <a:solidFill>
                  <a:srgbClr val="0F1115"/>
                </a:solidFill>
                <a:effectLst/>
                <a:latin typeface="quote-cjk-patch"/>
              </a:rPr>
              <a:t>：训练一个分类器，使其能够根据</a:t>
            </a:r>
            <a:r>
              <a:rPr lang="en-US" altLang="zh-CN" b="0" i="0" dirty="0">
                <a:solidFill>
                  <a:srgbClr val="0F1115"/>
                </a:solidFill>
                <a:effectLst/>
                <a:latin typeface="quote-cjk-patch"/>
              </a:rPr>
              <a:t>GNN</a:t>
            </a:r>
            <a:r>
              <a:rPr lang="zh-CN" altLang="en-US" b="0" i="0" dirty="0">
                <a:solidFill>
                  <a:srgbClr val="0F1115"/>
                </a:solidFill>
                <a:effectLst/>
                <a:latin typeface="quote-cjk-patch"/>
              </a:rPr>
              <a:t>模型的输出（后验概率）来判断一个节点是否是训练成员。</a:t>
            </a:r>
          </a:p>
          <a:p>
            <a:pPr algn="l">
              <a:spcBef>
                <a:spcPts val="1200"/>
              </a:spcBef>
              <a:spcAft>
                <a:spcPts val="600"/>
              </a:spcAft>
              <a:buFont typeface="+mj-lt"/>
              <a:buAutoNum type="arabicPeriod"/>
            </a:pPr>
            <a:r>
              <a:rPr lang="zh-CN" altLang="en-US" b="1" i="0" dirty="0">
                <a:solidFill>
                  <a:srgbClr val="0F1115"/>
                </a:solidFill>
                <a:effectLst/>
                <a:latin typeface="quote-cjk-patch"/>
              </a:rPr>
              <a:t>数据生成</a:t>
            </a:r>
            <a:r>
              <a:rPr lang="zh-CN" altLang="en-US" b="0" i="0" dirty="0">
                <a:solidFill>
                  <a:srgbClr val="0F1115"/>
                </a:solidFill>
                <a:effectLst/>
                <a:latin typeface="quote-cjk-patch"/>
              </a:rPr>
              <a:t>：</a:t>
            </a:r>
          </a:p>
          <a:p>
            <a:pPr marL="742950" lvl="1" indent="-285750" algn="l">
              <a:spcBef>
                <a:spcPts val="300"/>
              </a:spcBef>
              <a:spcAft>
                <a:spcPts val="1200"/>
              </a:spcAft>
              <a:buFont typeface="+mj-lt"/>
              <a:buAutoNum type="arabicPeriod"/>
            </a:pPr>
            <a:r>
              <a:rPr lang="zh-CN" altLang="en-US" b="0" i="0" dirty="0">
                <a:solidFill>
                  <a:srgbClr val="0F1115"/>
                </a:solidFill>
                <a:effectLst/>
                <a:latin typeface="quote-cjk-patch"/>
              </a:rPr>
              <a:t>使用训练好的影子模型对</a:t>
            </a:r>
            <a:r>
              <a:rPr lang="zh-CN" altLang="en-US" b="1" i="0" dirty="0">
                <a:solidFill>
                  <a:srgbClr val="0F1115"/>
                </a:solidFill>
                <a:effectLst/>
                <a:latin typeface="quote-cjk-patch"/>
              </a:rPr>
              <a:t>其训练集中的节点（成员）</a:t>
            </a:r>
            <a:r>
              <a:rPr lang="zh-CN" altLang="en-US" b="0" i="0" dirty="0">
                <a:solidFill>
                  <a:srgbClr val="0F1115"/>
                </a:solidFill>
                <a:effectLst/>
                <a:latin typeface="quote-cjk-patch"/>
              </a:rPr>
              <a:t> 进行预测，获得每个节点的后验概率向量。</a:t>
            </a:r>
          </a:p>
          <a:p>
            <a:pPr marL="742950" lvl="1" indent="-285750" algn="l">
              <a:spcBef>
                <a:spcPts val="450"/>
              </a:spcBef>
              <a:spcAft>
                <a:spcPts val="1200"/>
              </a:spcAft>
              <a:buFont typeface="+mj-lt"/>
              <a:buAutoNum type="arabicPeriod"/>
            </a:pPr>
            <a:r>
              <a:rPr lang="zh-CN" altLang="en-US" b="0" i="0" dirty="0">
                <a:solidFill>
                  <a:srgbClr val="0F1115"/>
                </a:solidFill>
                <a:effectLst/>
                <a:latin typeface="quote-cjk-patch"/>
              </a:rPr>
              <a:t>使用同一个影子模型对</a:t>
            </a:r>
            <a:r>
              <a:rPr lang="zh-CN" altLang="en-US" b="1" i="0" dirty="0">
                <a:solidFill>
                  <a:srgbClr val="0F1115"/>
                </a:solidFill>
                <a:effectLst/>
                <a:latin typeface="quote-cjk-patch"/>
              </a:rPr>
              <a:t>未见过的节点（非成员）</a:t>
            </a:r>
            <a:r>
              <a:rPr lang="zh-CN" altLang="en-US" b="0" i="0" dirty="0">
                <a:solidFill>
                  <a:srgbClr val="0F1115"/>
                </a:solidFill>
                <a:effectLst/>
                <a:latin typeface="quote-cjk-patch"/>
              </a:rPr>
              <a:t> 进行预测，获得它们的后验概率向量。</a:t>
            </a:r>
          </a:p>
          <a:p>
            <a:pPr algn="l">
              <a:spcBef>
                <a:spcPts val="450"/>
              </a:spcBef>
              <a:spcAft>
                <a:spcPts val="600"/>
              </a:spcAft>
              <a:buFont typeface="+mj-lt"/>
              <a:buAutoNum type="arabicPeriod"/>
            </a:pPr>
            <a:r>
              <a:rPr lang="zh-CN" altLang="en-US" b="1" i="0" dirty="0">
                <a:solidFill>
                  <a:srgbClr val="0F1115"/>
                </a:solidFill>
                <a:effectLst/>
                <a:latin typeface="quote-cjk-patch"/>
              </a:rPr>
              <a:t>标注数据</a:t>
            </a:r>
            <a:r>
              <a:rPr lang="zh-CN" altLang="en-US" b="0" i="0" dirty="0">
                <a:solidFill>
                  <a:srgbClr val="0F1115"/>
                </a:solidFill>
                <a:effectLst/>
                <a:latin typeface="quote-cjk-patch"/>
              </a:rPr>
              <a:t>：</a:t>
            </a:r>
          </a:p>
          <a:p>
            <a:pPr marL="742950" lvl="1" indent="-285750" algn="l">
              <a:spcBef>
                <a:spcPts val="300"/>
              </a:spcBef>
              <a:spcAft>
                <a:spcPts val="1200"/>
              </a:spcAft>
              <a:buFont typeface="+mj-lt"/>
              <a:buAutoNum type="arabicPeriod"/>
            </a:pPr>
            <a:r>
              <a:rPr lang="zh-CN" altLang="en-US" b="0" i="0" dirty="0">
                <a:solidFill>
                  <a:srgbClr val="0F1115"/>
                </a:solidFill>
                <a:effectLst/>
                <a:latin typeface="quote-cjk-patch"/>
              </a:rPr>
              <a:t>将所有来自影子模型训练集的节点的预测结果标记为 </a:t>
            </a:r>
            <a:r>
              <a:rPr lang="en-US" altLang="zh-CN" b="1" i="0" dirty="0">
                <a:solidFill>
                  <a:srgbClr val="0F1115"/>
                </a:solidFill>
                <a:effectLst/>
                <a:latin typeface="quote-cjk-patch"/>
              </a:rPr>
              <a:t>1</a:t>
            </a:r>
            <a:r>
              <a:rPr lang="zh-CN" altLang="en-US" b="1" i="0" dirty="0">
                <a:solidFill>
                  <a:srgbClr val="0F1115"/>
                </a:solidFill>
                <a:effectLst/>
                <a:latin typeface="quote-cjk-patch"/>
              </a:rPr>
              <a:t>（成员）</a:t>
            </a:r>
            <a:r>
              <a:rPr lang="zh-CN" altLang="en-US" b="0" i="0" dirty="0">
                <a:solidFill>
                  <a:srgbClr val="0F1115"/>
                </a:solidFill>
                <a:effectLst/>
                <a:latin typeface="quote-cjk-patch"/>
              </a:rPr>
              <a:t>。</a:t>
            </a:r>
          </a:p>
          <a:p>
            <a:pPr marL="742950" lvl="1" indent="-285750" algn="l">
              <a:spcBef>
                <a:spcPts val="450"/>
              </a:spcBef>
              <a:spcAft>
                <a:spcPts val="1200"/>
              </a:spcAft>
              <a:buFont typeface="+mj-lt"/>
              <a:buAutoNum type="arabicPeriod"/>
            </a:pPr>
            <a:r>
              <a:rPr lang="zh-CN" altLang="en-US" b="0" i="0" dirty="0">
                <a:solidFill>
                  <a:srgbClr val="0F1115"/>
                </a:solidFill>
                <a:effectLst/>
                <a:latin typeface="quote-cjk-patch"/>
              </a:rPr>
              <a:t>将所有来自影子模型测试集的节点的预测结果标记为 </a:t>
            </a:r>
            <a:r>
              <a:rPr lang="en-US" altLang="zh-CN" b="1" i="0" dirty="0">
                <a:solidFill>
                  <a:srgbClr val="0F1115"/>
                </a:solidFill>
                <a:effectLst/>
                <a:latin typeface="quote-cjk-patch"/>
              </a:rPr>
              <a:t>0</a:t>
            </a:r>
            <a:r>
              <a:rPr lang="zh-CN" altLang="en-US" b="1" i="0" dirty="0">
                <a:solidFill>
                  <a:srgbClr val="0F1115"/>
                </a:solidFill>
                <a:effectLst/>
                <a:latin typeface="quote-cjk-patch"/>
              </a:rPr>
              <a:t>（非成员）</a:t>
            </a:r>
            <a:r>
              <a:rPr lang="zh-CN" altLang="en-US" b="0" i="0" dirty="0">
                <a:solidFill>
                  <a:srgbClr val="0F1115"/>
                </a:solidFill>
                <a:effectLst/>
                <a:latin typeface="quote-cjk-patch"/>
              </a:rPr>
              <a:t>。</a:t>
            </a:r>
          </a:p>
          <a:p>
            <a:pPr algn="l">
              <a:spcBef>
                <a:spcPts val="450"/>
              </a:spcBef>
              <a:spcAft>
                <a:spcPts val="1200"/>
              </a:spcAft>
              <a:buFont typeface="+mj-lt"/>
              <a:buAutoNum type="arabicPeriod"/>
            </a:pPr>
            <a:r>
              <a:rPr lang="zh-CN" altLang="en-US" b="1" i="0" dirty="0">
                <a:solidFill>
                  <a:srgbClr val="0F1115"/>
                </a:solidFill>
                <a:effectLst/>
                <a:latin typeface="quote-cjk-patch"/>
              </a:rPr>
              <a:t>训练</a:t>
            </a:r>
            <a:r>
              <a:rPr lang="zh-CN" altLang="en-US" b="0" i="0" dirty="0">
                <a:solidFill>
                  <a:srgbClr val="0F1115"/>
                </a:solidFill>
                <a:effectLst/>
                <a:latin typeface="quote-cjk-patch"/>
              </a:rPr>
              <a:t>：将这些带标签的（后验概率向量， 成员标签）数据作为训练集，训练一个二分类模型（如</a:t>
            </a:r>
            <a:r>
              <a:rPr lang="en-US" altLang="zh-CN" b="0" i="0" dirty="0">
                <a:solidFill>
                  <a:srgbClr val="0F1115"/>
                </a:solidFill>
                <a:effectLst/>
                <a:latin typeface="quote-cjk-patch"/>
              </a:rPr>
              <a:t>MLP</a:t>
            </a:r>
            <a:r>
              <a:rPr lang="zh-CN" altLang="en-US" b="0" i="0" dirty="0">
                <a:solidFill>
                  <a:srgbClr val="0F1115"/>
                </a:solidFill>
                <a:effectLst/>
                <a:latin typeface="quote-cjk-patch"/>
              </a:rPr>
              <a:t>），这个模型就是最终的</a:t>
            </a:r>
            <a:r>
              <a:rPr lang="zh-CN" altLang="en-US" b="1" i="0" dirty="0">
                <a:solidFill>
                  <a:srgbClr val="0F1115"/>
                </a:solidFill>
                <a:effectLst/>
                <a:latin typeface="quote-cjk-patch"/>
              </a:rPr>
              <a:t>攻击模型</a:t>
            </a:r>
            <a:r>
              <a:rPr lang="zh-CN" altLang="en-US" b="0" i="0" dirty="0">
                <a:solidFill>
                  <a:srgbClr val="0F1115"/>
                </a:solidFill>
                <a:effectLst/>
                <a:latin typeface="quote-cjk-patch"/>
              </a:rPr>
              <a:t>。它学习的是“什么样的后验概率模式对应于是训练成员”。</a:t>
            </a:r>
          </a:p>
        </p:txBody>
      </p:sp>
    </p:spTree>
    <p:extLst>
      <p:ext uri="{BB962C8B-B14F-4D97-AF65-F5344CB8AC3E}">
        <p14:creationId xmlns:p14="http://schemas.microsoft.com/office/powerpoint/2010/main" val="41274898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D9D718F1-A48F-DB1B-D04C-57B091108BEA}"/>
              </a:ext>
            </a:extLst>
          </p:cNvPr>
          <p:cNvPicPr>
            <a:picLocks noChangeAspect="1"/>
          </p:cNvPicPr>
          <p:nvPr/>
        </p:nvPicPr>
        <p:blipFill>
          <a:blip r:embed="rId2"/>
          <a:stretch>
            <a:fillRect/>
          </a:stretch>
        </p:blipFill>
        <p:spPr>
          <a:xfrm>
            <a:off x="1209632" y="266614"/>
            <a:ext cx="9644255" cy="3368327"/>
          </a:xfrm>
          <a:prstGeom prst="rect">
            <a:avLst/>
          </a:prstGeom>
        </p:spPr>
      </p:pic>
    </p:spTree>
    <p:extLst>
      <p:ext uri="{BB962C8B-B14F-4D97-AF65-F5344CB8AC3E}">
        <p14:creationId xmlns:p14="http://schemas.microsoft.com/office/powerpoint/2010/main" val="18506276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41550CB4-4CAB-B0A3-F4C8-225E34D46BF9}"/>
              </a:ext>
            </a:extLst>
          </p:cNvPr>
          <p:cNvSpPr txBox="1"/>
          <p:nvPr/>
        </p:nvSpPr>
        <p:spPr>
          <a:xfrm>
            <a:off x="555812" y="1372356"/>
            <a:ext cx="8408894" cy="2798202"/>
          </a:xfrm>
          <a:prstGeom prst="rect">
            <a:avLst/>
          </a:prstGeom>
          <a:noFill/>
        </p:spPr>
        <p:txBody>
          <a:bodyPr wrap="square">
            <a:spAutoFit/>
          </a:bodyPr>
          <a:lstStyle/>
          <a:p>
            <a:pPr algn="l">
              <a:lnSpc>
                <a:spcPts val="2100"/>
              </a:lnSpc>
              <a:spcBef>
                <a:spcPts val="1200"/>
              </a:spcBef>
              <a:spcAft>
                <a:spcPts val="1200"/>
              </a:spcAft>
              <a:buNone/>
            </a:pPr>
            <a:r>
              <a:rPr lang="zh-CN" altLang="en-US" b="1" dirty="0">
                <a:solidFill>
                  <a:srgbClr val="0F1115"/>
                </a:solidFill>
                <a:effectLst/>
                <a:latin typeface="quote-cjk-patch"/>
              </a:rPr>
              <a:t>阶段三：成员推理</a:t>
            </a:r>
          </a:p>
          <a:p>
            <a:pPr algn="l">
              <a:spcBef>
                <a:spcPts val="1200"/>
              </a:spcBef>
              <a:spcAft>
                <a:spcPts val="1200"/>
              </a:spcAft>
              <a:buNone/>
            </a:pPr>
            <a:r>
              <a:rPr lang="zh-CN" altLang="en-US" b="1" i="0" dirty="0">
                <a:solidFill>
                  <a:srgbClr val="0F1115"/>
                </a:solidFill>
                <a:effectLst/>
                <a:latin typeface="quote-cjk-patch"/>
              </a:rPr>
              <a:t>目标</a:t>
            </a:r>
            <a:r>
              <a:rPr lang="zh-CN" altLang="en-US" b="0" i="0" dirty="0">
                <a:solidFill>
                  <a:srgbClr val="0F1115"/>
                </a:solidFill>
                <a:effectLst/>
                <a:latin typeface="quote-cjk-patch"/>
              </a:rPr>
              <a:t>：对目标模型中的特定节点进行成员推断。</a:t>
            </a:r>
          </a:p>
          <a:p>
            <a:pPr algn="l">
              <a:spcBef>
                <a:spcPts val="1200"/>
              </a:spcBef>
              <a:spcAft>
                <a:spcPts val="1200"/>
              </a:spcAft>
              <a:buFont typeface="+mj-lt"/>
              <a:buAutoNum type="arabicPeriod"/>
            </a:pPr>
            <a:r>
              <a:rPr lang="zh-CN" altLang="en-US" b="1" i="0" dirty="0">
                <a:solidFill>
                  <a:srgbClr val="0F1115"/>
                </a:solidFill>
                <a:effectLst/>
                <a:latin typeface="quote-cjk-patch"/>
              </a:rPr>
              <a:t>查询</a:t>
            </a:r>
            <a:r>
              <a:rPr lang="zh-CN" altLang="en-US" b="0" i="0" dirty="0">
                <a:solidFill>
                  <a:srgbClr val="0F1115"/>
                </a:solidFill>
                <a:effectLst/>
                <a:latin typeface="quote-cjk-patch"/>
              </a:rPr>
              <a:t>：攻击者选择一个她感兴趣的节点，并将其特征和（她所知道的）邻居信息输入到</a:t>
            </a:r>
            <a:r>
              <a:rPr lang="zh-CN" altLang="en-US" b="1" i="0" dirty="0">
                <a:solidFill>
                  <a:srgbClr val="0F1115"/>
                </a:solidFill>
                <a:effectLst/>
                <a:latin typeface="quote-cjk-patch"/>
              </a:rPr>
              <a:t>目标模型</a:t>
            </a:r>
            <a:r>
              <a:rPr lang="zh-CN" altLang="en-US" b="0" i="0" dirty="0">
                <a:solidFill>
                  <a:srgbClr val="0F1115"/>
                </a:solidFill>
                <a:effectLst/>
                <a:latin typeface="quote-cjk-patch"/>
              </a:rPr>
              <a:t>中进行查询，获得该节点的后验概率向量。</a:t>
            </a:r>
          </a:p>
          <a:p>
            <a:pPr algn="l">
              <a:spcBef>
                <a:spcPts val="450"/>
              </a:spcBef>
              <a:spcAft>
                <a:spcPts val="1200"/>
              </a:spcAft>
              <a:buFont typeface="+mj-lt"/>
              <a:buAutoNum type="arabicPeriod"/>
            </a:pPr>
            <a:r>
              <a:rPr lang="zh-CN" altLang="en-US" b="1" i="0" dirty="0">
                <a:solidFill>
                  <a:srgbClr val="0F1115"/>
                </a:solidFill>
                <a:effectLst/>
                <a:latin typeface="quote-cjk-patch"/>
              </a:rPr>
              <a:t>推断</a:t>
            </a:r>
            <a:r>
              <a:rPr lang="zh-CN" altLang="en-US" b="0" i="0" dirty="0">
                <a:solidFill>
                  <a:srgbClr val="0F1115"/>
                </a:solidFill>
                <a:effectLst/>
                <a:latin typeface="quote-cjk-patch"/>
              </a:rPr>
              <a:t>：攻击者将这个后验概率向量输入到她在阶段二训练好的</a:t>
            </a:r>
            <a:r>
              <a:rPr lang="zh-CN" altLang="en-US" b="1" i="0" dirty="0">
                <a:solidFill>
                  <a:srgbClr val="0F1115"/>
                </a:solidFill>
                <a:effectLst/>
                <a:latin typeface="quote-cjk-patch"/>
              </a:rPr>
              <a:t>攻击模型</a:t>
            </a:r>
            <a:r>
              <a:rPr lang="zh-CN" altLang="en-US" b="0" i="0" dirty="0">
                <a:solidFill>
                  <a:srgbClr val="0F1115"/>
                </a:solidFill>
                <a:effectLst/>
                <a:latin typeface="quote-cjk-patch"/>
              </a:rPr>
              <a:t>中。</a:t>
            </a:r>
          </a:p>
          <a:p>
            <a:pPr algn="l">
              <a:spcBef>
                <a:spcPts val="450"/>
              </a:spcBef>
              <a:spcAft>
                <a:spcPts val="1200"/>
              </a:spcAft>
              <a:buFont typeface="+mj-lt"/>
              <a:buAutoNum type="arabicPeriod"/>
            </a:pPr>
            <a:r>
              <a:rPr lang="zh-CN" altLang="en-US" b="1" i="0" dirty="0">
                <a:solidFill>
                  <a:srgbClr val="0F1115"/>
                </a:solidFill>
                <a:effectLst/>
                <a:latin typeface="quote-cjk-patch"/>
              </a:rPr>
              <a:t>输出</a:t>
            </a:r>
            <a:r>
              <a:rPr lang="zh-CN" altLang="en-US" b="0" i="0" dirty="0">
                <a:solidFill>
                  <a:srgbClr val="0F1115"/>
                </a:solidFill>
                <a:effectLst/>
                <a:latin typeface="quote-cjk-patch"/>
              </a:rPr>
              <a:t>：攻击模型输出一个二进制预测：这个节点是</a:t>
            </a:r>
            <a:r>
              <a:rPr lang="zh-CN" altLang="en-US" b="1" i="0" dirty="0">
                <a:solidFill>
                  <a:srgbClr val="0F1115"/>
                </a:solidFill>
                <a:effectLst/>
                <a:latin typeface="quote-cjk-patch"/>
              </a:rPr>
              <a:t>成员（</a:t>
            </a:r>
            <a:r>
              <a:rPr lang="en-US" altLang="zh-CN" b="1" i="0" dirty="0">
                <a:solidFill>
                  <a:srgbClr val="0F1115"/>
                </a:solidFill>
                <a:effectLst/>
                <a:latin typeface="quote-cjk-patch"/>
              </a:rPr>
              <a:t>1</a:t>
            </a:r>
            <a:r>
              <a:rPr lang="zh-CN" altLang="en-US" b="1" i="0" dirty="0">
                <a:solidFill>
                  <a:srgbClr val="0F1115"/>
                </a:solidFill>
                <a:effectLst/>
                <a:latin typeface="quote-cjk-patch"/>
              </a:rPr>
              <a:t>）</a:t>
            </a:r>
            <a:r>
              <a:rPr lang="zh-CN" altLang="en-US" b="0" i="0" dirty="0">
                <a:solidFill>
                  <a:srgbClr val="0F1115"/>
                </a:solidFill>
                <a:effectLst/>
                <a:latin typeface="quote-cjk-patch"/>
              </a:rPr>
              <a:t> 还是</a:t>
            </a:r>
            <a:r>
              <a:rPr lang="zh-CN" altLang="en-US" b="1" i="0" dirty="0">
                <a:solidFill>
                  <a:srgbClr val="0F1115"/>
                </a:solidFill>
                <a:effectLst/>
                <a:latin typeface="quote-cjk-patch"/>
              </a:rPr>
              <a:t>非成员（</a:t>
            </a:r>
            <a:r>
              <a:rPr lang="en-US" altLang="zh-CN" b="1" i="0" dirty="0">
                <a:solidFill>
                  <a:srgbClr val="0F1115"/>
                </a:solidFill>
                <a:effectLst/>
                <a:latin typeface="quote-cjk-patch"/>
              </a:rPr>
              <a:t>0</a:t>
            </a:r>
            <a:r>
              <a:rPr lang="zh-CN" altLang="en-US" b="1" i="0" dirty="0">
                <a:solidFill>
                  <a:srgbClr val="0F1115"/>
                </a:solidFill>
                <a:effectLst/>
                <a:latin typeface="quote-cjk-patch"/>
              </a:rPr>
              <a:t>）</a:t>
            </a:r>
            <a:r>
              <a:rPr lang="zh-CN" altLang="en-US" b="0" i="0" dirty="0">
                <a:solidFill>
                  <a:srgbClr val="0F1115"/>
                </a:solidFill>
                <a:effectLst/>
                <a:latin typeface="quote-cjk-patch"/>
              </a:rPr>
              <a:t>。</a:t>
            </a:r>
          </a:p>
        </p:txBody>
      </p:sp>
    </p:spTree>
    <p:extLst>
      <p:ext uri="{BB962C8B-B14F-4D97-AF65-F5344CB8AC3E}">
        <p14:creationId xmlns:p14="http://schemas.microsoft.com/office/powerpoint/2010/main" val="297572955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91869419-B887-67CE-D4D9-49D6E1B7F359}"/>
              </a:ext>
            </a:extLst>
          </p:cNvPr>
          <p:cNvPicPr>
            <a:picLocks noChangeAspect="1"/>
          </p:cNvPicPr>
          <p:nvPr/>
        </p:nvPicPr>
        <p:blipFill>
          <a:blip r:embed="rId2"/>
          <a:stretch>
            <a:fillRect/>
          </a:stretch>
        </p:blipFill>
        <p:spPr>
          <a:xfrm>
            <a:off x="2209800" y="539339"/>
            <a:ext cx="7772400" cy="2970343"/>
          </a:xfrm>
          <a:prstGeom prst="rect">
            <a:avLst/>
          </a:prstGeom>
        </p:spPr>
      </p:pic>
      <p:sp>
        <p:nvSpPr>
          <p:cNvPr id="6" name="文本框 5">
            <a:extLst>
              <a:ext uri="{FF2B5EF4-FFF2-40B4-BE49-F238E27FC236}">
                <a16:creationId xmlns:a16="http://schemas.microsoft.com/office/drawing/2014/main" id="{BF89E492-DB82-A0DB-1AB5-CA68E16A83A2}"/>
              </a:ext>
            </a:extLst>
          </p:cNvPr>
          <p:cNvSpPr txBox="1"/>
          <p:nvPr/>
        </p:nvSpPr>
        <p:spPr>
          <a:xfrm>
            <a:off x="2209800" y="3697941"/>
            <a:ext cx="7621438" cy="646331"/>
          </a:xfrm>
          <a:prstGeom prst="rect">
            <a:avLst/>
          </a:prstGeom>
          <a:noFill/>
        </p:spPr>
        <p:txBody>
          <a:bodyPr wrap="square">
            <a:spAutoFit/>
          </a:bodyPr>
          <a:lstStyle/>
          <a:p>
            <a:r>
              <a:rPr lang="zh-CN" altLang="en-US" b="1" i="0" dirty="0">
                <a:solidFill>
                  <a:srgbClr val="0F1115"/>
                </a:solidFill>
                <a:effectLst/>
                <a:latin typeface="SimSong" panose="02020300000000000000" pitchFamily="18" charset="-122"/>
                <a:ea typeface="SimSong" panose="02020300000000000000" pitchFamily="18" charset="-122"/>
              </a:rPr>
              <a:t>本质</a:t>
            </a:r>
            <a:r>
              <a:rPr lang="zh-CN" altLang="en-US" b="0" i="0" dirty="0">
                <a:solidFill>
                  <a:srgbClr val="0F1115"/>
                </a:solidFill>
                <a:effectLst/>
                <a:latin typeface="SimSong" panose="02020300000000000000" pitchFamily="18" charset="-122"/>
                <a:ea typeface="SimSong" panose="02020300000000000000" pitchFamily="18" charset="-122"/>
              </a:rPr>
              <a:t>：混合训练从根本上改变了模型参数与训练数据的关系，使得传统的成员推理方法失去了赖以工作的统计基础和理论依据。</a:t>
            </a:r>
            <a:endParaRPr lang="zh-CN" altLang="en-US" dirty="0">
              <a:latin typeface="SimSong" panose="02020300000000000000" pitchFamily="18" charset="-122"/>
              <a:ea typeface="SimSong" panose="02020300000000000000" pitchFamily="18" charset="-122"/>
            </a:endParaRPr>
          </a:p>
        </p:txBody>
      </p:sp>
    </p:spTree>
    <p:extLst>
      <p:ext uri="{BB962C8B-B14F-4D97-AF65-F5344CB8AC3E}">
        <p14:creationId xmlns:p14="http://schemas.microsoft.com/office/powerpoint/2010/main" val="41778462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A9B50010-7DF5-2801-975C-FAB43B9CD5F6}"/>
              </a:ext>
            </a:extLst>
          </p:cNvPr>
          <p:cNvPicPr>
            <a:picLocks noChangeAspect="1"/>
          </p:cNvPicPr>
          <p:nvPr/>
        </p:nvPicPr>
        <p:blipFill>
          <a:blip r:embed="rId2"/>
          <a:stretch>
            <a:fillRect/>
          </a:stretch>
        </p:blipFill>
        <p:spPr>
          <a:xfrm>
            <a:off x="806183" y="79199"/>
            <a:ext cx="3810639" cy="6699599"/>
          </a:xfrm>
          <a:prstGeom prst="rect">
            <a:avLst/>
          </a:prstGeom>
        </p:spPr>
      </p:pic>
      <p:pic>
        <p:nvPicPr>
          <p:cNvPr id="11" name="图片 10">
            <a:extLst>
              <a:ext uri="{FF2B5EF4-FFF2-40B4-BE49-F238E27FC236}">
                <a16:creationId xmlns:a16="http://schemas.microsoft.com/office/drawing/2014/main" id="{CC2FB006-A765-BED7-E42E-17C1EAAA944F}"/>
              </a:ext>
            </a:extLst>
          </p:cNvPr>
          <p:cNvPicPr>
            <a:picLocks noChangeAspect="1"/>
          </p:cNvPicPr>
          <p:nvPr/>
        </p:nvPicPr>
        <p:blipFill>
          <a:blip r:embed="rId3"/>
          <a:stretch>
            <a:fillRect/>
          </a:stretch>
        </p:blipFill>
        <p:spPr>
          <a:xfrm>
            <a:off x="6750423" y="538665"/>
            <a:ext cx="4320988" cy="5780669"/>
          </a:xfrm>
          <a:prstGeom prst="rect">
            <a:avLst/>
          </a:prstGeom>
        </p:spPr>
      </p:pic>
    </p:spTree>
    <p:extLst>
      <p:ext uri="{BB962C8B-B14F-4D97-AF65-F5344CB8AC3E}">
        <p14:creationId xmlns:p14="http://schemas.microsoft.com/office/powerpoint/2010/main" val="213176526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8D840DF0-CB3D-FF6E-707B-5F75DD93F5E1}"/>
              </a:ext>
            </a:extLst>
          </p:cNvPr>
          <p:cNvSpPr txBox="1"/>
          <p:nvPr/>
        </p:nvSpPr>
        <p:spPr>
          <a:xfrm>
            <a:off x="699247" y="385482"/>
            <a:ext cx="4503156" cy="1477328"/>
          </a:xfrm>
          <a:prstGeom prst="rect">
            <a:avLst/>
          </a:prstGeom>
          <a:noFill/>
        </p:spPr>
        <p:txBody>
          <a:bodyPr wrap="none" rtlCol="0">
            <a:spAutoFit/>
          </a:bodyPr>
          <a:lstStyle/>
          <a:p>
            <a:r>
              <a:rPr lang="zh-CN" altLang="en-US" dirty="0">
                <a:solidFill>
                  <a:srgbClr val="FF0000"/>
                </a:solidFill>
              </a:rPr>
              <a:t>新加实验的表格 内容检查  </a:t>
            </a:r>
            <a:r>
              <a:rPr lang="en-US" altLang="zh-CN" dirty="0">
                <a:solidFill>
                  <a:srgbClr val="FF0000"/>
                </a:solidFill>
              </a:rPr>
              <a:t>GNN models</a:t>
            </a:r>
          </a:p>
          <a:p>
            <a:endParaRPr lang="en-US" altLang="zh-CN" dirty="0">
              <a:solidFill>
                <a:srgbClr val="FF0000"/>
              </a:solidFill>
            </a:endParaRPr>
          </a:p>
          <a:p>
            <a:endParaRPr lang="en-US" altLang="zh-CN" dirty="0">
              <a:solidFill>
                <a:srgbClr val="FF0000"/>
              </a:solidFill>
            </a:endParaRPr>
          </a:p>
          <a:p>
            <a:r>
              <a:rPr lang="zh-CN" altLang="en-US" dirty="0">
                <a:solidFill>
                  <a:srgbClr val="FF0000"/>
                </a:solidFill>
              </a:rPr>
              <a:t>梳理基本概念和逻辑</a:t>
            </a:r>
            <a:r>
              <a:rPr lang="en-US" altLang="zh-CN" dirty="0">
                <a:solidFill>
                  <a:srgbClr val="FF0000"/>
                </a:solidFill>
              </a:rPr>
              <a:t> -&gt;</a:t>
            </a:r>
            <a:r>
              <a:rPr lang="zh-CN" altLang="en-US" dirty="0">
                <a:solidFill>
                  <a:srgbClr val="FF0000"/>
                </a:solidFill>
              </a:rPr>
              <a:t>再进一步画图 写作</a:t>
            </a:r>
            <a:endParaRPr lang="en-US" altLang="zh-CN" dirty="0">
              <a:solidFill>
                <a:srgbClr val="FF0000"/>
              </a:solidFill>
            </a:endParaRPr>
          </a:p>
          <a:p>
            <a:endParaRPr lang="zh-CN" altLang="en-US" dirty="0">
              <a:solidFill>
                <a:srgbClr val="FF0000"/>
              </a:solidFill>
            </a:endParaRPr>
          </a:p>
        </p:txBody>
      </p:sp>
    </p:spTree>
    <p:extLst>
      <p:ext uri="{BB962C8B-B14F-4D97-AF65-F5344CB8AC3E}">
        <p14:creationId xmlns:p14="http://schemas.microsoft.com/office/powerpoint/2010/main" val="347670837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30C99219-A9D1-0ED5-A3C6-1F2A20C339A0}"/>
              </a:ext>
            </a:extLst>
          </p:cNvPr>
          <p:cNvPicPr>
            <a:picLocks noChangeAspect="1"/>
          </p:cNvPicPr>
          <p:nvPr/>
        </p:nvPicPr>
        <p:blipFill>
          <a:blip r:embed="rId2"/>
          <a:stretch>
            <a:fillRect/>
          </a:stretch>
        </p:blipFill>
        <p:spPr>
          <a:xfrm>
            <a:off x="1389228" y="297559"/>
            <a:ext cx="9243861" cy="3962743"/>
          </a:xfrm>
          <a:prstGeom prst="rect">
            <a:avLst/>
          </a:prstGeom>
        </p:spPr>
      </p:pic>
      <p:pic>
        <p:nvPicPr>
          <p:cNvPr id="6" name="图片 5">
            <a:extLst>
              <a:ext uri="{FF2B5EF4-FFF2-40B4-BE49-F238E27FC236}">
                <a16:creationId xmlns:a16="http://schemas.microsoft.com/office/drawing/2014/main" id="{BB33A7FC-5B20-DFC4-177B-4207B76B9DBB}"/>
              </a:ext>
            </a:extLst>
          </p:cNvPr>
          <p:cNvPicPr>
            <a:picLocks noChangeAspect="1"/>
          </p:cNvPicPr>
          <p:nvPr/>
        </p:nvPicPr>
        <p:blipFill>
          <a:blip r:embed="rId3"/>
          <a:stretch>
            <a:fillRect/>
          </a:stretch>
        </p:blipFill>
        <p:spPr>
          <a:xfrm>
            <a:off x="1294959" y="3969416"/>
            <a:ext cx="9243861" cy="2591025"/>
          </a:xfrm>
          <a:prstGeom prst="rect">
            <a:avLst/>
          </a:prstGeom>
        </p:spPr>
      </p:pic>
    </p:spTree>
    <p:extLst>
      <p:ext uri="{BB962C8B-B14F-4D97-AF65-F5344CB8AC3E}">
        <p14:creationId xmlns:p14="http://schemas.microsoft.com/office/powerpoint/2010/main" val="375791313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4F685B13-DD6D-3663-02AB-F2A7F30CE6D8}"/>
              </a:ext>
            </a:extLst>
          </p:cNvPr>
          <p:cNvSpPr txBox="1"/>
          <p:nvPr/>
        </p:nvSpPr>
        <p:spPr>
          <a:xfrm>
            <a:off x="435990" y="1097380"/>
            <a:ext cx="2410904" cy="369332"/>
          </a:xfrm>
          <a:prstGeom prst="rect">
            <a:avLst/>
          </a:prstGeom>
          <a:noFill/>
        </p:spPr>
        <p:txBody>
          <a:bodyPr wrap="square">
            <a:spAutoFit/>
          </a:bodyPr>
          <a:lstStyle/>
          <a:p>
            <a:r>
              <a:rPr lang="en-US" altLang="zh-CN" b="1" dirty="0">
                <a:latin typeface="Times New Roman" panose="02020603050405020304" pitchFamily="18" charset="0"/>
                <a:cs typeface="Times New Roman" panose="02020603050405020304" pitchFamily="18" charset="0"/>
              </a:rPr>
              <a:t>Invariant Learning</a:t>
            </a:r>
            <a:endParaRPr lang="zh-CN" altLang="en-US" b="1" dirty="0">
              <a:latin typeface="Times New Roman" panose="02020603050405020304" pitchFamily="18" charset="0"/>
              <a:cs typeface="Times New Roman" panose="02020603050405020304" pitchFamily="18" charset="0"/>
            </a:endParaRPr>
          </a:p>
        </p:txBody>
      </p:sp>
      <p:sp>
        <p:nvSpPr>
          <p:cNvPr id="9" name="文本框 8">
            <a:extLst>
              <a:ext uri="{FF2B5EF4-FFF2-40B4-BE49-F238E27FC236}">
                <a16:creationId xmlns:a16="http://schemas.microsoft.com/office/drawing/2014/main" id="{526F33F0-E5DE-5FA2-5BA8-6025AAA46E4C}"/>
              </a:ext>
            </a:extLst>
          </p:cNvPr>
          <p:cNvSpPr txBox="1"/>
          <p:nvPr/>
        </p:nvSpPr>
        <p:spPr>
          <a:xfrm>
            <a:off x="435989" y="1466712"/>
            <a:ext cx="9339605" cy="830997"/>
          </a:xfrm>
          <a:prstGeom prst="rect">
            <a:avLst/>
          </a:prstGeom>
          <a:noFill/>
        </p:spPr>
        <p:txBody>
          <a:bodyPr wrap="square">
            <a:spAutoFit/>
          </a:bodyPr>
          <a:lstStyle/>
          <a:p>
            <a:r>
              <a:rPr lang="zh-CN" altLang="en-US" sz="1600" dirty="0">
                <a:latin typeface="宋体" panose="02010600030101010101" pitchFamily="2" charset="-122"/>
                <a:ea typeface="宋体" panose="02010600030101010101" pitchFamily="2" charset="-122"/>
              </a:rPr>
              <a:t>不变学习的目标是从数据中学习到那些在</a:t>
            </a:r>
            <a:r>
              <a:rPr lang="zh-CN" altLang="en-US" sz="1600" b="1" dirty="0">
                <a:solidFill>
                  <a:srgbClr val="FF0000"/>
                </a:solidFill>
                <a:latin typeface="宋体" panose="02010600030101010101" pitchFamily="2" charset="-122"/>
                <a:ea typeface="宋体" panose="02010600030101010101" pitchFamily="2" charset="-122"/>
              </a:rPr>
              <a:t>不同环境</a:t>
            </a:r>
            <a:r>
              <a:rPr lang="zh-CN" altLang="en-US" sz="1600" dirty="0">
                <a:latin typeface="宋体" panose="02010600030101010101" pitchFamily="2" charset="-122"/>
                <a:ea typeface="宋体" panose="02010600030101010101" pitchFamily="2" charset="-122"/>
              </a:rPr>
              <a:t>、</a:t>
            </a:r>
            <a:r>
              <a:rPr lang="zh-CN" altLang="en-US" sz="1600" b="1" dirty="0">
                <a:solidFill>
                  <a:srgbClr val="FF0000"/>
                </a:solidFill>
                <a:latin typeface="宋体" panose="02010600030101010101" pitchFamily="2" charset="-122"/>
                <a:ea typeface="宋体" panose="02010600030101010101" pitchFamily="2" charset="-122"/>
              </a:rPr>
              <a:t>域</a:t>
            </a:r>
            <a:r>
              <a:rPr lang="zh-CN" altLang="en-US" sz="1600" dirty="0">
                <a:latin typeface="宋体" panose="02010600030101010101" pitchFamily="2" charset="-122"/>
                <a:ea typeface="宋体" panose="02010600030101010101" pitchFamily="2" charset="-122"/>
              </a:rPr>
              <a:t>或</a:t>
            </a:r>
            <a:r>
              <a:rPr lang="zh-CN" altLang="en-US" sz="1600" b="1" dirty="0">
                <a:solidFill>
                  <a:srgbClr val="FF0000"/>
                </a:solidFill>
                <a:latin typeface="宋体" panose="02010600030101010101" pitchFamily="2" charset="-122"/>
                <a:ea typeface="宋体" panose="02010600030101010101" pitchFamily="2" charset="-122"/>
              </a:rPr>
              <a:t>数据分布变化</a:t>
            </a:r>
            <a:r>
              <a:rPr lang="zh-CN" altLang="en-US" sz="1600" dirty="0">
                <a:latin typeface="宋体" panose="02010600030101010101" pitchFamily="2" charset="-122"/>
                <a:ea typeface="宋体" panose="02010600030101010101" pitchFamily="2" charset="-122"/>
              </a:rPr>
              <a:t>下依然保持一致的特征。通过学习“稳定、不受干扰”的特征，我们希望模型在面对不同的变化时，能够有效地做出推断，而不会因为环境变化（例如数据集的混合、输入的噪声等）而产生错误。</a:t>
            </a:r>
            <a:endParaRPr lang="en-US" altLang="zh-CN" sz="1600" dirty="0">
              <a:latin typeface="宋体" panose="02010600030101010101" pitchFamily="2" charset="-122"/>
              <a:ea typeface="宋体" panose="02010600030101010101" pitchFamily="2" charset="-122"/>
            </a:endParaRPr>
          </a:p>
        </p:txBody>
      </p:sp>
      <p:sp>
        <p:nvSpPr>
          <p:cNvPr id="12" name="文本框 11">
            <a:extLst>
              <a:ext uri="{FF2B5EF4-FFF2-40B4-BE49-F238E27FC236}">
                <a16:creationId xmlns:a16="http://schemas.microsoft.com/office/drawing/2014/main" id="{AB7E474E-5A4D-3115-FBBE-2E4E1AAE10B8}"/>
              </a:ext>
            </a:extLst>
          </p:cNvPr>
          <p:cNvSpPr txBox="1"/>
          <p:nvPr/>
        </p:nvSpPr>
        <p:spPr>
          <a:xfrm>
            <a:off x="435989" y="2413261"/>
            <a:ext cx="2031325" cy="338554"/>
          </a:xfrm>
          <a:prstGeom prst="rect">
            <a:avLst/>
          </a:prstGeom>
          <a:noFill/>
        </p:spPr>
        <p:txBody>
          <a:bodyPr wrap="none" rtlCol="0">
            <a:spAutoFit/>
          </a:bodyPr>
          <a:lstStyle/>
          <a:p>
            <a:r>
              <a:rPr lang="zh-CN" altLang="en-US" sz="1600" b="1" dirty="0">
                <a:latin typeface="宋体" panose="02010600030101010101" pitchFamily="2" charset="-122"/>
                <a:ea typeface="宋体" panose="02010600030101010101" pitchFamily="2" charset="-122"/>
              </a:rPr>
              <a:t>引入不变学习的作用</a:t>
            </a:r>
          </a:p>
        </p:txBody>
      </p:sp>
      <p:sp>
        <p:nvSpPr>
          <p:cNvPr id="14" name="文本框 13">
            <a:extLst>
              <a:ext uri="{FF2B5EF4-FFF2-40B4-BE49-F238E27FC236}">
                <a16:creationId xmlns:a16="http://schemas.microsoft.com/office/drawing/2014/main" id="{F2376CB5-2C9F-F8A2-D112-F10B270810D0}"/>
              </a:ext>
            </a:extLst>
          </p:cNvPr>
          <p:cNvSpPr txBox="1"/>
          <p:nvPr/>
        </p:nvSpPr>
        <p:spPr>
          <a:xfrm>
            <a:off x="435989" y="2867367"/>
            <a:ext cx="9339605" cy="830997"/>
          </a:xfrm>
          <a:prstGeom prst="rect">
            <a:avLst/>
          </a:prstGeom>
          <a:noFill/>
        </p:spPr>
        <p:txBody>
          <a:bodyPr wrap="square">
            <a:spAutoFit/>
          </a:bodyPr>
          <a:lstStyle/>
          <a:p>
            <a:r>
              <a:rPr lang="zh-CN" altLang="en-US" sz="1600" dirty="0">
                <a:latin typeface="宋体" panose="02010600030101010101" pitchFamily="2" charset="-122"/>
                <a:ea typeface="宋体" panose="02010600030101010101" pitchFamily="2" charset="-122"/>
              </a:rPr>
              <a:t>不变学习帮助我们应对的正是这种跨域和数据变化。通过在影子模型训练时引入不变学习，我们可以让模型专注于那些在</a:t>
            </a:r>
            <a:r>
              <a:rPr lang="zh-CN" altLang="en-US" sz="1600" dirty="0">
                <a:solidFill>
                  <a:srgbClr val="FF0000"/>
                </a:solidFill>
                <a:latin typeface="宋体" panose="02010600030101010101" pitchFamily="2" charset="-122"/>
                <a:ea typeface="宋体" panose="02010600030101010101" pitchFamily="2" charset="-122"/>
              </a:rPr>
              <a:t>不同数据域间仍然保持一致的特征</a:t>
            </a:r>
            <a:r>
              <a:rPr lang="zh-CN" altLang="en-US" sz="1600" dirty="0">
                <a:latin typeface="宋体" panose="02010600030101010101" pitchFamily="2" charset="-122"/>
                <a:ea typeface="宋体" panose="02010600030101010101" pitchFamily="2" charset="-122"/>
              </a:rPr>
              <a:t>。这样，尽管攻击者在不同数据集之间进行混合，影子模型仍然能够识别出模型的关键“特征”，从而提高在混合训练环境下的验证准确率。</a:t>
            </a:r>
          </a:p>
        </p:txBody>
      </p:sp>
      <p:sp>
        <p:nvSpPr>
          <p:cNvPr id="15" name="文本框 14">
            <a:extLst>
              <a:ext uri="{FF2B5EF4-FFF2-40B4-BE49-F238E27FC236}">
                <a16:creationId xmlns:a16="http://schemas.microsoft.com/office/drawing/2014/main" id="{CC184BB6-9C07-B276-760E-63D1114ED189}"/>
              </a:ext>
            </a:extLst>
          </p:cNvPr>
          <p:cNvSpPr txBox="1"/>
          <p:nvPr/>
        </p:nvSpPr>
        <p:spPr>
          <a:xfrm>
            <a:off x="395773" y="343056"/>
            <a:ext cx="7802136" cy="369332"/>
          </a:xfrm>
          <a:prstGeom prst="rect">
            <a:avLst/>
          </a:prstGeom>
          <a:noFill/>
        </p:spPr>
        <p:txBody>
          <a:bodyPr wrap="none" rtlCol="0">
            <a:spAutoFit/>
          </a:bodyPr>
          <a:lstStyle/>
          <a:p>
            <a:r>
              <a:rPr lang="zh-CN" altLang="en-US" dirty="0">
                <a:solidFill>
                  <a:srgbClr val="FF0000"/>
                </a:solidFill>
                <a:latin typeface="宋体" panose="02010600030101010101" pitchFamily="2" charset="-122"/>
                <a:ea typeface="宋体" panose="02010600030101010101" pitchFamily="2" charset="-122"/>
              </a:rPr>
              <a:t>一种基于不变学习的统一的混合图数据集权属验证框架（成员推理实现）</a:t>
            </a:r>
          </a:p>
        </p:txBody>
      </p:sp>
    </p:spTree>
    <p:extLst>
      <p:ext uri="{BB962C8B-B14F-4D97-AF65-F5344CB8AC3E}">
        <p14:creationId xmlns:p14="http://schemas.microsoft.com/office/powerpoint/2010/main" val="37378509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椭圆 9">
            <a:extLst>
              <a:ext uri="{FF2B5EF4-FFF2-40B4-BE49-F238E27FC236}">
                <a16:creationId xmlns:a16="http://schemas.microsoft.com/office/drawing/2014/main" id="{494C29FC-B54C-F944-5599-17835D70AA44}"/>
              </a:ext>
            </a:extLst>
          </p:cNvPr>
          <p:cNvSpPr/>
          <p:nvPr/>
        </p:nvSpPr>
        <p:spPr>
          <a:xfrm>
            <a:off x="5194168" y="4132896"/>
            <a:ext cx="1300899" cy="71408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矩形 3">
            <a:extLst>
              <a:ext uri="{FF2B5EF4-FFF2-40B4-BE49-F238E27FC236}">
                <a16:creationId xmlns:a16="http://schemas.microsoft.com/office/drawing/2014/main" id="{E9E1AB9C-4522-12F1-F001-017D8160394B}"/>
              </a:ext>
            </a:extLst>
          </p:cNvPr>
          <p:cNvSpPr/>
          <p:nvPr/>
        </p:nvSpPr>
        <p:spPr>
          <a:xfrm>
            <a:off x="5194170" y="782425"/>
            <a:ext cx="1234911" cy="6504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A47499FA-5B87-419C-61CC-2631CBC8970E}"/>
              </a:ext>
            </a:extLst>
          </p:cNvPr>
          <p:cNvSpPr txBox="1"/>
          <p:nvPr/>
        </p:nvSpPr>
        <p:spPr>
          <a:xfrm>
            <a:off x="5308923" y="1451729"/>
            <a:ext cx="1005403"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可疑模型</a:t>
            </a:r>
          </a:p>
        </p:txBody>
      </p:sp>
      <p:sp>
        <p:nvSpPr>
          <p:cNvPr id="6" name="文本框 5">
            <a:extLst>
              <a:ext uri="{FF2B5EF4-FFF2-40B4-BE49-F238E27FC236}">
                <a16:creationId xmlns:a16="http://schemas.microsoft.com/office/drawing/2014/main" id="{EA30420B-AC94-D4A6-55DD-0097486ED19A}"/>
              </a:ext>
            </a:extLst>
          </p:cNvPr>
          <p:cNvSpPr txBox="1"/>
          <p:nvPr/>
        </p:nvSpPr>
        <p:spPr>
          <a:xfrm>
            <a:off x="3245998" y="226674"/>
            <a:ext cx="5769528" cy="338554"/>
          </a:xfrm>
          <a:prstGeom prst="rect">
            <a:avLst/>
          </a:prstGeom>
          <a:noFill/>
        </p:spPr>
        <p:txBody>
          <a:bodyPr wrap="none" rtlCol="0">
            <a:spAutoFit/>
          </a:bodyPr>
          <a:lstStyle/>
          <a:p>
            <a:r>
              <a:rPr lang="zh-CN" altLang="en-US" sz="1600" b="1" dirty="0">
                <a:latin typeface="宋体" panose="02010600030101010101" pitchFamily="2" charset="-122"/>
                <a:ea typeface="宋体" panose="02010600030101010101" pitchFamily="2" charset="-122"/>
              </a:rPr>
              <a:t>现存的针对单一数据集的基于成员推理的数据集权属验证方法</a:t>
            </a:r>
          </a:p>
        </p:txBody>
      </p:sp>
      <p:sp>
        <p:nvSpPr>
          <p:cNvPr id="7" name="矩形 6">
            <a:extLst>
              <a:ext uri="{FF2B5EF4-FFF2-40B4-BE49-F238E27FC236}">
                <a16:creationId xmlns:a16="http://schemas.microsoft.com/office/drawing/2014/main" id="{45BC8F76-6EF7-72B4-169D-3AC1A5682FE7}"/>
              </a:ext>
            </a:extLst>
          </p:cNvPr>
          <p:cNvSpPr/>
          <p:nvPr/>
        </p:nvSpPr>
        <p:spPr>
          <a:xfrm>
            <a:off x="5194168" y="2339419"/>
            <a:ext cx="1234911" cy="6504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9F27A671-3611-5D3E-5FDA-992FCCBA3DC1}"/>
              </a:ext>
            </a:extLst>
          </p:cNvPr>
          <p:cNvSpPr txBox="1"/>
          <p:nvPr/>
        </p:nvSpPr>
        <p:spPr>
          <a:xfrm>
            <a:off x="5308923" y="3104208"/>
            <a:ext cx="1005403"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影子模型</a:t>
            </a:r>
          </a:p>
        </p:txBody>
      </p:sp>
      <p:sp>
        <p:nvSpPr>
          <p:cNvPr id="9" name="文本框 8">
            <a:extLst>
              <a:ext uri="{FF2B5EF4-FFF2-40B4-BE49-F238E27FC236}">
                <a16:creationId xmlns:a16="http://schemas.microsoft.com/office/drawing/2014/main" id="{B3ED9F00-3FD9-3E18-B22D-33E8D88D81DD}"/>
              </a:ext>
            </a:extLst>
          </p:cNvPr>
          <p:cNvSpPr txBox="1"/>
          <p:nvPr/>
        </p:nvSpPr>
        <p:spPr>
          <a:xfrm>
            <a:off x="5218491" y="4298623"/>
            <a:ext cx="1210588"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单一数据集</a:t>
            </a:r>
          </a:p>
        </p:txBody>
      </p:sp>
      <p:cxnSp>
        <p:nvCxnSpPr>
          <p:cNvPr id="12" name="直接箭头连接符 11">
            <a:extLst>
              <a:ext uri="{FF2B5EF4-FFF2-40B4-BE49-F238E27FC236}">
                <a16:creationId xmlns:a16="http://schemas.microsoft.com/office/drawing/2014/main" id="{7A94A370-06AF-8B12-2707-DFEE4E2A0289}"/>
              </a:ext>
            </a:extLst>
          </p:cNvPr>
          <p:cNvCxnSpPr>
            <a:cxnSpLocks/>
            <a:stCxn id="10" idx="0"/>
          </p:cNvCxnSpPr>
          <p:nvPr/>
        </p:nvCxnSpPr>
        <p:spPr>
          <a:xfrm flipV="1">
            <a:off x="5844618" y="3539005"/>
            <a:ext cx="0" cy="59389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4" name="文本框 13">
            <a:extLst>
              <a:ext uri="{FF2B5EF4-FFF2-40B4-BE49-F238E27FC236}">
                <a16:creationId xmlns:a16="http://schemas.microsoft.com/office/drawing/2014/main" id="{1CE8FBC3-9A82-499E-8A0A-FBE9C01EAD56}"/>
              </a:ext>
            </a:extLst>
          </p:cNvPr>
          <p:cNvSpPr txBox="1"/>
          <p:nvPr/>
        </p:nvSpPr>
        <p:spPr>
          <a:xfrm>
            <a:off x="5811623" y="3648988"/>
            <a:ext cx="595035"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训练</a:t>
            </a:r>
          </a:p>
        </p:txBody>
      </p:sp>
      <p:cxnSp>
        <p:nvCxnSpPr>
          <p:cNvPr id="16" name="直接箭头连接符 15">
            <a:extLst>
              <a:ext uri="{FF2B5EF4-FFF2-40B4-BE49-F238E27FC236}">
                <a16:creationId xmlns:a16="http://schemas.microsoft.com/office/drawing/2014/main" id="{AECF5D7E-F622-3BA0-7883-0F179EA49D0F}"/>
              </a:ext>
            </a:extLst>
          </p:cNvPr>
          <p:cNvCxnSpPr>
            <a:stCxn id="7" idx="0"/>
            <a:endCxn id="5" idx="2"/>
          </p:cNvCxnSpPr>
          <p:nvPr/>
        </p:nvCxnSpPr>
        <p:spPr>
          <a:xfrm flipV="1">
            <a:off x="5811624" y="1790283"/>
            <a:ext cx="1" cy="54913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7" name="文本框 16">
            <a:extLst>
              <a:ext uri="{FF2B5EF4-FFF2-40B4-BE49-F238E27FC236}">
                <a16:creationId xmlns:a16="http://schemas.microsoft.com/office/drawing/2014/main" id="{7255AF4C-5F76-D3C3-AB19-A007D175AAFE}"/>
              </a:ext>
            </a:extLst>
          </p:cNvPr>
          <p:cNvSpPr txBox="1"/>
          <p:nvPr/>
        </p:nvSpPr>
        <p:spPr>
          <a:xfrm>
            <a:off x="5790169" y="1915216"/>
            <a:ext cx="595035"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模拟</a:t>
            </a:r>
          </a:p>
        </p:txBody>
      </p:sp>
      <p:cxnSp>
        <p:nvCxnSpPr>
          <p:cNvPr id="19" name="直接箭头连接符 18">
            <a:extLst>
              <a:ext uri="{FF2B5EF4-FFF2-40B4-BE49-F238E27FC236}">
                <a16:creationId xmlns:a16="http://schemas.microsoft.com/office/drawing/2014/main" id="{D400CD2D-3D54-46ED-8AF2-D57E52B05FE5}"/>
              </a:ext>
            </a:extLst>
          </p:cNvPr>
          <p:cNvCxnSpPr>
            <a:cxnSpLocks/>
            <a:stCxn id="7" idx="3"/>
          </p:cNvCxnSpPr>
          <p:nvPr/>
        </p:nvCxnSpPr>
        <p:spPr>
          <a:xfrm>
            <a:off x="6429079" y="2664644"/>
            <a:ext cx="98602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0" name="矩形 19">
            <a:extLst>
              <a:ext uri="{FF2B5EF4-FFF2-40B4-BE49-F238E27FC236}">
                <a16:creationId xmlns:a16="http://schemas.microsoft.com/office/drawing/2014/main" id="{EA4FB03F-7BF8-B55F-5D88-5B4860E59203}"/>
              </a:ext>
            </a:extLst>
          </p:cNvPr>
          <p:cNvSpPr/>
          <p:nvPr/>
        </p:nvSpPr>
        <p:spPr>
          <a:xfrm>
            <a:off x="7459942" y="2324811"/>
            <a:ext cx="1234911" cy="6504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a:extLst>
              <a:ext uri="{FF2B5EF4-FFF2-40B4-BE49-F238E27FC236}">
                <a16:creationId xmlns:a16="http://schemas.microsoft.com/office/drawing/2014/main" id="{F776EB3F-68F6-C427-3D84-A1BA2C86D164}"/>
              </a:ext>
            </a:extLst>
          </p:cNvPr>
          <p:cNvSpPr txBox="1"/>
          <p:nvPr/>
        </p:nvSpPr>
        <p:spPr>
          <a:xfrm>
            <a:off x="6646994" y="2065261"/>
            <a:ext cx="595035" cy="584775"/>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特定</a:t>
            </a:r>
            <a:endParaRPr lang="en-US" altLang="zh-CN" sz="1600" dirty="0">
              <a:latin typeface="宋体" panose="02010600030101010101" pitchFamily="2" charset="-122"/>
              <a:ea typeface="宋体" panose="02010600030101010101" pitchFamily="2" charset="-122"/>
            </a:endParaRPr>
          </a:p>
          <a:p>
            <a:r>
              <a:rPr lang="zh-CN" altLang="en-US" sz="1600" dirty="0">
                <a:latin typeface="宋体" panose="02010600030101010101" pitchFamily="2" charset="-122"/>
                <a:ea typeface="宋体" panose="02010600030101010101" pitchFamily="2" charset="-122"/>
              </a:rPr>
              <a:t>任务</a:t>
            </a:r>
          </a:p>
        </p:txBody>
      </p:sp>
      <p:sp>
        <p:nvSpPr>
          <p:cNvPr id="23" name="文本框 22">
            <a:extLst>
              <a:ext uri="{FF2B5EF4-FFF2-40B4-BE49-F238E27FC236}">
                <a16:creationId xmlns:a16="http://schemas.microsoft.com/office/drawing/2014/main" id="{1E804828-88FD-3854-8A77-4D7EAB120DEA}"/>
              </a:ext>
            </a:extLst>
          </p:cNvPr>
          <p:cNvSpPr txBox="1"/>
          <p:nvPr/>
        </p:nvSpPr>
        <p:spPr>
          <a:xfrm>
            <a:off x="7677287" y="3035138"/>
            <a:ext cx="800219"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验证器</a:t>
            </a:r>
          </a:p>
        </p:txBody>
      </p:sp>
      <p:cxnSp>
        <p:nvCxnSpPr>
          <p:cNvPr id="25" name="直接箭头连接符 24">
            <a:extLst>
              <a:ext uri="{FF2B5EF4-FFF2-40B4-BE49-F238E27FC236}">
                <a16:creationId xmlns:a16="http://schemas.microsoft.com/office/drawing/2014/main" id="{B6D4BD98-4D83-4553-1AA8-507060A43BD2}"/>
              </a:ext>
            </a:extLst>
          </p:cNvPr>
          <p:cNvCxnSpPr>
            <a:stCxn id="20" idx="3"/>
          </p:cNvCxnSpPr>
          <p:nvPr/>
        </p:nvCxnSpPr>
        <p:spPr>
          <a:xfrm>
            <a:off x="8694853" y="2650036"/>
            <a:ext cx="713098" cy="1460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7" name="连接符: 肘形 26">
            <a:extLst>
              <a:ext uri="{FF2B5EF4-FFF2-40B4-BE49-F238E27FC236}">
                <a16:creationId xmlns:a16="http://schemas.microsoft.com/office/drawing/2014/main" id="{C3A4FDB5-CB87-A8A5-3E49-EA7D6E9D7347}"/>
              </a:ext>
            </a:extLst>
          </p:cNvPr>
          <p:cNvCxnSpPr>
            <a:stCxn id="4" idx="3"/>
            <a:endCxn id="20" idx="0"/>
          </p:cNvCxnSpPr>
          <p:nvPr/>
        </p:nvCxnSpPr>
        <p:spPr>
          <a:xfrm>
            <a:off x="6429081" y="1107650"/>
            <a:ext cx="1648317" cy="1217161"/>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sp>
        <p:nvSpPr>
          <p:cNvPr id="28" name="文本框 27">
            <a:extLst>
              <a:ext uri="{FF2B5EF4-FFF2-40B4-BE49-F238E27FC236}">
                <a16:creationId xmlns:a16="http://schemas.microsoft.com/office/drawing/2014/main" id="{28277A85-6F62-9826-0AD5-96E2CE209273}"/>
              </a:ext>
            </a:extLst>
          </p:cNvPr>
          <p:cNvSpPr txBox="1"/>
          <p:nvPr/>
        </p:nvSpPr>
        <p:spPr>
          <a:xfrm>
            <a:off x="8077396" y="1330441"/>
            <a:ext cx="1648317" cy="584775"/>
          </a:xfrm>
          <a:prstGeom prst="rect">
            <a:avLst/>
          </a:prstGeom>
          <a:noFill/>
        </p:spPr>
        <p:txBody>
          <a:bodyPr wrap="square" rtlCol="0">
            <a:spAutoFit/>
          </a:bodyPr>
          <a:lstStyle/>
          <a:p>
            <a:r>
              <a:rPr lang="zh-CN" altLang="en-US" sz="1600" dirty="0">
                <a:latin typeface="宋体" panose="02010600030101010101" pitchFamily="2" charset="-122"/>
                <a:ea typeface="宋体" panose="02010600030101010101" pitchFamily="2" charset="-122"/>
              </a:rPr>
              <a:t>从可疑模型当中获得对应的输出</a:t>
            </a:r>
          </a:p>
        </p:txBody>
      </p:sp>
      <p:sp>
        <p:nvSpPr>
          <p:cNvPr id="31" name="左大括号 30">
            <a:extLst>
              <a:ext uri="{FF2B5EF4-FFF2-40B4-BE49-F238E27FC236}">
                <a16:creationId xmlns:a16="http://schemas.microsoft.com/office/drawing/2014/main" id="{12046DD8-2734-A01E-9780-A63A1CB2A591}"/>
              </a:ext>
            </a:extLst>
          </p:cNvPr>
          <p:cNvSpPr/>
          <p:nvPr/>
        </p:nvSpPr>
        <p:spPr>
          <a:xfrm>
            <a:off x="9407951" y="2309480"/>
            <a:ext cx="400108" cy="710327"/>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zh-CN" altLang="en-US" dirty="0"/>
          </a:p>
        </p:txBody>
      </p:sp>
      <p:sp>
        <p:nvSpPr>
          <p:cNvPr id="32" name="文本框 31">
            <a:extLst>
              <a:ext uri="{FF2B5EF4-FFF2-40B4-BE49-F238E27FC236}">
                <a16:creationId xmlns:a16="http://schemas.microsoft.com/office/drawing/2014/main" id="{75FDEB1C-2622-8E5A-2E00-B0FB8AA270B6}"/>
              </a:ext>
            </a:extLst>
          </p:cNvPr>
          <p:cNvSpPr txBox="1"/>
          <p:nvPr/>
        </p:nvSpPr>
        <p:spPr>
          <a:xfrm>
            <a:off x="9808059" y="2172982"/>
            <a:ext cx="646331" cy="369332"/>
          </a:xfrm>
          <a:prstGeom prst="rect">
            <a:avLst/>
          </a:prstGeom>
          <a:noFill/>
        </p:spPr>
        <p:txBody>
          <a:bodyPr wrap="none" rtlCol="0">
            <a:spAutoFit/>
          </a:bodyPr>
          <a:lstStyle/>
          <a:p>
            <a:r>
              <a:rPr lang="zh-CN" altLang="en-US" dirty="0">
                <a:latin typeface="宋体" panose="02010600030101010101" pitchFamily="2" charset="-122"/>
                <a:ea typeface="宋体" panose="02010600030101010101" pitchFamily="2" charset="-122"/>
              </a:rPr>
              <a:t>侵权</a:t>
            </a:r>
          </a:p>
        </p:txBody>
      </p:sp>
      <p:sp>
        <p:nvSpPr>
          <p:cNvPr id="33" name="文本框 32">
            <a:extLst>
              <a:ext uri="{FF2B5EF4-FFF2-40B4-BE49-F238E27FC236}">
                <a16:creationId xmlns:a16="http://schemas.microsoft.com/office/drawing/2014/main" id="{21DFA00B-B785-83CB-53F5-6DB9EE1A8DB7}"/>
              </a:ext>
            </a:extLst>
          </p:cNvPr>
          <p:cNvSpPr txBox="1"/>
          <p:nvPr/>
        </p:nvSpPr>
        <p:spPr>
          <a:xfrm>
            <a:off x="9808059" y="2790595"/>
            <a:ext cx="906017" cy="369332"/>
          </a:xfrm>
          <a:prstGeom prst="rect">
            <a:avLst/>
          </a:prstGeom>
          <a:noFill/>
        </p:spPr>
        <p:txBody>
          <a:bodyPr wrap="none" rtlCol="0">
            <a:spAutoFit/>
          </a:bodyPr>
          <a:lstStyle/>
          <a:p>
            <a:r>
              <a:rPr lang="zh-CN" altLang="en-US" dirty="0">
                <a:latin typeface="宋体" panose="02010600030101010101" pitchFamily="2" charset="-122"/>
                <a:ea typeface="宋体" panose="02010600030101010101" pitchFamily="2" charset="-122"/>
              </a:rPr>
              <a:t>不侵权</a:t>
            </a:r>
          </a:p>
        </p:txBody>
      </p:sp>
      <p:sp>
        <p:nvSpPr>
          <p:cNvPr id="34" name="文本框 33">
            <a:extLst>
              <a:ext uri="{FF2B5EF4-FFF2-40B4-BE49-F238E27FC236}">
                <a16:creationId xmlns:a16="http://schemas.microsoft.com/office/drawing/2014/main" id="{1D102445-2899-D4ED-D533-B8AA6877C1A2}"/>
              </a:ext>
            </a:extLst>
          </p:cNvPr>
          <p:cNvSpPr txBox="1"/>
          <p:nvPr/>
        </p:nvSpPr>
        <p:spPr>
          <a:xfrm>
            <a:off x="272438" y="782425"/>
            <a:ext cx="4826090" cy="3139321"/>
          </a:xfrm>
          <a:prstGeom prst="rect">
            <a:avLst/>
          </a:prstGeom>
          <a:noFill/>
        </p:spPr>
        <p:txBody>
          <a:bodyPr wrap="square" rtlCol="0">
            <a:spAutoFit/>
          </a:bodyPr>
          <a:lstStyle/>
          <a:p>
            <a:r>
              <a:rPr lang="zh-CN" altLang="en-US" dirty="0">
                <a:solidFill>
                  <a:srgbClr val="FF0000"/>
                </a:solidFill>
                <a:latin typeface="宋体" panose="02010600030101010101" pitchFamily="2" charset="-122"/>
                <a:ea typeface="宋体" panose="02010600030101010101" pitchFamily="2" charset="-122"/>
              </a:rPr>
              <a:t>存在的问题：</a:t>
            </a:r>
            <a:endParaRPr lang="en-US" altLang="zh-CN" dirty="0">
              <a:solidFill>
                <a:srgbClr val="FF0000"/>
              </a:solidFill>
              <a:latin typeface="宋体" panose="02010600030101010101" pitchFamily="2" charset="-122"/>
              <a:ea typeface="宋体" panose="02010600030101010101" pitchFamily="2" charset="-122"/>
            </a:endParaRPr>
          </a:p>
          <a:p>
            <a:r>
              <a:rPr lang="en-US" altLang="zh-CN" dirty="0">
                <a:latin typeface="宋体" panose="02010600030101010101" pitchFamily="2" charset="-122"/>
                <a:ea typeface="宋体" panose="02010600030101010101" pitchFamily="2" charset="-122"/>
              </a:rPr>
              <a:t>1</a:t>
            </a:r>
            <a:r>
              <a:rPr lang="zh-CN" altLang="en-US" dirty="0">
                <a:latin typeface="宋体" panose="02010600030101010101" pitchFamily="2" charset="-122"/>
                <a:ea typeface="宋体" panose="02010600030101010101" pitchFamily="2" charset="-122"/>
              </a:rPr>
              <a:t>、可疑模型不仅仅会在单一数据集上训练，</a:t>
            </a:r>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这就导致我们利用单一数据集上训练得到的影子模型和验证器失效（不具备泛化性）</a:t>
            </a:r>
            <a:endParaRPr lang="en-US" altLang="zh-CN" dirty="0">
              <a:latin typeface="宋体" panose="02010600030101010101" pitchFamily="2" charset="-122"/>
              <a:ea typeface="宋体" panose="02010600030101010101" pitchFamily="2" charset="-122"/>
            </a:endParaRPr>
          </a:p>
          <a:p>
            <a:r>
              <a:rPr lang="en-US" altLang="zh-CN" dirty="0">
                <a:latin typeface="宋体" panose="02010600030101010101" pitchFamily="2" charset="-122"/>
                <a:ea typeface="宋体" panose="02010600030101010101" pitchFamily="2" charset="-122"/>
              </a:rPr>
              <a:t>2</a:t>
            </a:r>
            <a:r>
              <a:rPr lang="zh-CN" altLang="en-US" dirty="0">
                <a:latin typeface="宋体" panose="02010600030101010101" pitchFamily="2" charset="-122"/>
                <a:ea typeface="宋体" panose="02010600030101010101" pitchFamily="2" charset="-122"/>
              </a:rPr>
              <a:t>、现有的数据集权属验证方法都是针对特定任务的比如节点分类或者图分类，影子模型可能不是针对该任务训练得到的，没有一个统一的验证框架</a:t>
            </a:r>
            <a:endParaRPr lang="en-US" altLang="zh-CN" dirty="0">
              <a:latin typeface="宋体" panose="02010600030101010101" pitchFamily="2" charset="-122"/>
              <a:ea typeface="宋体" panose="02010600030101010101" pitchFamily="2" charset="-122"/>
            </a:endParaRPr>
          </a:p>
          <a:p>
            <a:r>
              <a:rPr lang="en-US" altLang="zh-CN" dirty="0">
                <a:latin typeface="宋体" panose="02010600030101010101" pitchFamily="2" charset="-122"/>
                <a:ea typeface="宋体" panose="02010600030101010101" pitchFamily="2" charset="-122"/>
              </a:rPr>
              <a:t>3</a:t>
            </a:r>
            <a:r>
              <a:rPr lang="zh-CN" altLang="en-US" dirty="0">
                <a:latin typeface="宋体" panose="02010600030101010101" pitchFamily="2" charset="-122"/>
                <a:ea typeface="宋体" panose="02010600030101010101" pitchFamily="2" charset="-122"/>
              </a:rPr>
              <a:t>、现存的方法关于侵权结果的输出往往只根据一种结果（验证器分类结果）来确定权属，假阳率较高</a:t>
            </a:r>
            <a:endParaRPr lang="en-US" altLang="zh-CN"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305308778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D6BB6D-5980-29F6-1272-73A5313FB6FC}"/>
            </a:ext>
          </a:extLst>
        </p:cNvPr>
        <p:cNvGrpSpPr/>
        <p:nvPr/>
      </p:nvGrpSpPr>
      <p:grpSpPr>
        <a:xfrm>
          <a:off x="0" y="0"/>
          <a:ext cx="0" cy="0"/>
          <a:chOff x="0" y="0"/>
          <a:chExt cx="0" cy="0"/>
        </a:xfrm>
      </p:grpSpPr>
      <p:sp>
        <p:nvSpPr>
          <p:cNvPr id="10" name="椭圆 9">
            <a:extLst>
              <a:ext uri="{FF2B5EF4-FFF2-40B4-BE49-F238E27FC236}">
                <a16:creationId xmlns:a16="http://schemas.microsoft.com/office/drawing/2014/main" id="{56391FA7-EBF3-A49E-FF1D-0B8961A4F871}"/>
              </a:ext>
            </a:extLst>
          </p:cNvPr>
          <p:cNvSpPr/>
          <p:nvPr/>
        </p:nvSpPr>
        <p:spPr>
          <a:xfrm>
            <a:off x="2578947" y="5066907"/>
            <a:ext cx="1850464" cy="1150815"/>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矩形 3">
            <a:extLst>
              <a:ext uri="{FF2B5EF4-FFF2-40B4-BE49-F238E27FC236}">
                <a16:creationId xmlns:a16="http://schemas.microsoft.com/office/drawing/2014/main" id="{D3C1FEA5-9462-6E97-3157-607A838F2DB3}"/>
              </a:ext>
            </a:extLst>
          </p:cNvPr>
          <p:cNvSpPr/>
          <p:nvPr/>
        </p:nvSpPr>
        <p:spPr>
          <a:xfrm>
            <a:off x="2908180" y="1216058"/>
            <a:ext cx="1234911" cy="6504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B1FB2AC1-7828-B2E5-58E4-71672B27DFAF}"/>
              </a:ext>
            </a:extLst>
          </p:cNvPr>
          <p:cNvSpPr txBox="1"/>
          <p:nvPr/>
        </p:nvSpPr>
        <p:spPr>
          <a:xfrm>
            <a:off x="3022933" y="1885362"/>
            <a:ext cx="1005403"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可疑模型</a:t>
            </a:r>
          </a:p>
        </p:txBody>
      </p:sp>
      <p:sp>
        <p:nvSpPr>
          <p:cNvPr id="6" name="文本框 5">
            <a:extLst>
              <a:ext uri="{FF2B5EF4-FFF2-40B4-BE49-F238E27FC236}">
                <a16:creationId xmlns:a16="http://schemas.microsoft.com/office/drawing/2014/main" id="{B3803505-6BF2-758C-E29B-4875049DBD0C}"/>
              </a:ext>
            </a:extLst>
          </p:cNvPr>
          <p:cNvSpPr txBox="1"/>
          <p:nvPr/>
        </p:nvSpPr>
        <p:spPr>
          <a:xfrm>
            <a:off x="2689062" y="417661"/>
            <a:ext cx="6750566" cy="338554"/>
          </a:xfrm>
          <a:prstGeom prst="rect">
            <a:avLst/>
          </a:prstGeom>
          <a:noFill/>
        </p:spPr>
        <p:txBody>
          <a:bodyPr wrap="none" rtlCol="0">
            <a:spAutoFit/>
          </a:bodyPr>
          <a:lstStyle/>
          <a:p>
            <a:r>
              <a:rPr lang="zh-CN" altLang="en-US" sz="1600" dirty="0">
                <a:solidFill>
                  <a:srgbClr val="FF0000"/>
                </a:solidFill>
                <a:latin typeface="宋体" panose="02010600030101010101" pitchFamily="2" charset="-122"/>
                <a:ea typeface="宋体" panose="02010600030101010101" pitchFamily="2" charset="-122"/>
              </a:rPr>
              <a:t>一种基于不变学习的统一的混合图数据集权属验证框架（成员推理实现）</a:t>
            </a:r>
          </a:p>
        </p:txBody>
      </p:sp>
      <p:sp>
        <p:nvSpPr>
          <p:cNvPr id="7" name="矩形 6">
            <a:extLst>
              <a:ext uri="{FF2B5EF4-FFF2-40B4-BE49-F238E27FC236}">
                <a16:creationId xmlns:a16="http://schemas.microsoft.com/office/drawing/2014/main" id="{20038012-929B-E92B-6934-FA7E8ABD2A2E}"/>
              </a:ext>
            </a:extLst>
          </p:cNvPr>
          <p:cNvSpPr/>
          <p:nvPr/>
        </p:nvSpPr>
        <p:spPr>
          <a:xfrm>
            <a:off x="2908178" y="2773052"/>
            <a:ext cx="1234911" cy="6504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7C9FE174-002A-38C6-FE5F-FC5394991ACF}"/>
              </a:ext>
            </a:extLst>
          </p:cNvPr>
          <p:cNvSpPr txBox="1"/>
          <p:nvPr/>
        </p:nvSpPr>
        <p:spPr>
          <a:xfrm>
            <a:off x="3022933" y="3537841"/>
            <a:ext cx="1005403"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影子模型</a:t>
            </a:r>
          </a:p>
        </p:txBody>
      </p:sp>
      <p:sp>
        <p:nvSpPr>
          <p:cNvPr id="9" name="文本框 8">
            <a:extLst>
              <a:ext uri="{FF2B5EF4-FFF2-40B4-BE49-F238E27FC236}">
                <a16:creationId xmlns:a16="http://schemas.microsoft.com/office/drawing/2014/main" id="{901E537D-5A3A-5617-CE91-8D90D5F844B3}"/>
              </a:ext>
            </a:extLst>
          </p:cNvPr>
          <p:cNvSpPr txBox="1"/>
          <p:nvPr/>
        </p:nvSpPr>
        <p:spPr>
          <a:xfrm>
            <a:off x="2603270" y="5319299"/>
            <a:ext cx="1826141" cy="584775"/>
          </a:xfrm>
          <a:prstGeom prst="rect">
            <a:avLst/>
          </a:prstGeom>
          <a:noFill/>
        </p:spPr>
        <p:txBody>
          <a:bodyPr wrap="none" rtlCol="0">
            <a:spAutoFit/>
          </a:bodyPr>
          <a:lstStyle/>
          <a:p>
            <a:pPr algn="ctr"/>
            <a:r>
              <a:rPr lang="zh-CN" altLang="en-US" sz="1600" dirty="0">
                <a:latin typeface="宋体" panose="02010600030101010101" pitchFamily="2" charset="-122"/>
                <a:ea typeface="宋体" panose="02010600030101010101" pitchFamily="2" charset="-122"/>
              </a:rPr>
              <a:t>按照一定比例</a:t>
            </a:r>
            <a:endParaRPr lang="en-US" altLang="zh-CN" sz="1600" dirty="0">
              <a:latin typeface="宋体" panose="02010600030101010101" pitchFamily="2" charset="-122"/>
              <a:ea typeface="宋体" panose="02010600030101010101" pitchFamily="2" charset="-122"/>
            </a:endParaRPr>
          </a:p>
          <a:p>
            <a:pPr algn="ctr"/>
            <a:r>
              <a:rPr lang="zh-CN" altLang="en-US" sz="1600" dirty="0">
                <a:latin typeface="宋体" panose="02010600030101010101" pitchFamily="2" charset="-122"/>
                <a:ea typeface="宋体" panose="02010600030101010101" pitchFamily="2" charset="-122"/>
              </a:rPr>
              <a:t>混合的多个数据集</a:t>
            </a:r>
          </a:p>
        </p:txBody>
      </p:sp>
      <p:cxnSp>
        <p:nvCxnSpPr>
          <p:cNvPr id="16" name="直接箭头连接符 15">
            <a:extLst>
              <a:ext uri="{FF2B5EF4-FFF2-40B4-BE49-F238E27FC236}">
                <a16:creationId xmlns:a16="http://schemas.microsoft.com/office/drawing/2014/main" id="{3E06304B-7DF0-6EC6-D09E-C9766349908B}"/>
              </a:ext>
            </a:extLst>
          </p:cNvPr>
          <p:cNvCxnSpPr>
            <a:stCxn id="7" idx="0"/>
            <a:endCxn id="5" idx="2"/>
          </p:cNvCxnSpPr>
          <p:nvPr/>
        </p:nvCxnSpPr>
        <p:spPr>
          <a:xfrm flipV="1">
            <a:off x="3525634" y="2223916"/>
            <a:ext cx="1" cy="54913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7" name="文本框 16">
            <a:extLst>
              <a:ext uri="{FF2B5EF4-FFF2-40B4-BE49-F238E27FC236}">
                <a16:creationId xmlns:a16="http://schemas.microsoft.com/office/drawing/2014/main" id="{A99D4E3F-EAD4-E790-0A55-4941FE6D8259}"/>
              </a:ext>
            </a:extLst>
          </p:cNvPr>
          <p:cNvSpPr txBox="1"/>
          <p:nvPr/>
        </p:nvSpPr>
        <p:spPr>
          <a:xfrm>
            <a:off x="3504179" y="2348849"/>
            <a:ext cx="595035"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模拟</a:t>
            </a:r>
          </a:p>
        </p:txBody>
      </p:sp>
      <p:cxnSp>
        <p:nvCxnSpPr>
          <p:cNvPr id="19" name="直接箭头连接符 18">
            <a:extLst>
              <a:ext uri="{FF2B5EF4-FFF2-40B4-BE49-F238E27FC236}">
                <a16:creationId xmlns:a16="http://schemas.microsoft.com/office/drawing/2014/main" id="{07D82BB9-5035-EE2E-7601-2EF2E34FCD7D}"/>
              </a:ext>
            </a:extLst>
          </p:cNvPr>
          <p:cNvCxnSpPr>
            <a:cxnSpLocks/>
            <a:stCxn id="7" idx="3"/>
          </p:cNvCxnSpPr>
          <p:nvPr/>
        </p:nvCxnSpPr>
        <p:spPr>
          <a:xfrm>
            <a:off x="4143089" y="3098277"/>
            <a:ext cx="739996"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0" name="矩形 19">
            <a:extLst>
              <a:ext uri="{FF2B5EF4-FFF2-40B4-BE49-F238E27FC236}">
                <a16:creationId xmlns:a16="http://schemas.microsoft.com/office/drawing/2014/main" id="{C3760EEF-4864-D9D2-AB1F-94F952265EE9}"/>
              </a:ext>
            </a:extLst>
          </p:cNvPr>
          <p:cNvSpPr/>
          <p:nvPr/>
        </p:nvSpPr>
        <p:spPr>
          <a:xfrm>
            <a:off x="6008023" y="2793571"/>
            <a:ext cx="1234911" cy="6504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文本框 22">
            <a:extLst>
              <a:ext uri="{FF2B5EF4-FFF2-40B4-BE49-F238E27FC236}">
                <a16:creationId xmlns:a16="http://schemas.microsoft.com/office/drawing/2014/main" id="{72A9D6BC-06E2-8710-9832-72C7E31AF536}"/>
              </a:ext>
            </a:extLst>
          </p:cNvPr>
          <p:cNvSpPr txBox="1"/>
          <p:nvPr/>
        </p:nvSpPr>
        <p:spPr>
          <a:xfrm>
            <a:off x="6225368" y="3492440"/>
            <a:ext cx="800219"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验证器</a:t>
            </a:r>
          </a:p>
        </p:txBody>
      </p:sp>
      <p:sp>
        <p:nvSpPr>
          <p:cNvPr id="11" name="矩形 10">
            <a:extLst>
              <a:ext uri="{FF2B5EF4-FFF2-40B4-BE49-F238E27FC236}">
                <a16:creationId xmlns:a16="http://schemas.microsoft.com/office/drawing/2014/main" id="{3ADCC24F-9A52-D058-BDD5-E4BBE2FDD41C}"/>
              </a:ext>
            </a:extLst>
          </p:cNvPr>
          <p:cNvSpPr/>
          <p:nvPr/>
        </p:nvSpPr>
        <p:spPr>
          <a:xfrm>
            <a:off x="2781094" y="4237736"/>
            <a:ext cx="1648317" cy="410065"/>
          </a:xfrm>
          <a:prstGeom prst="rect">
            <a:avLst/>
          </a:prstGeom>
          <a:noFill/>
          <a:ln>
            <a:solidFill>
              <a:schemeClr val="tx1">
                <a:lumMod val="65000"/>
                <a:lumOff val="3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 name="直接箭头连接符 14">
            <a:extLst>
              <a:ext uri="{FF2B5EF4-FFF2-40B4-BE49-F238E27FC236}">
                <a16:creationId xmlns:a16="http://schemas.microsoft.com/office/drawing/2014/main" id="{749AF387-267D-B67B-0024-2C6235B45B9A}"/>
              </a:ext>
            </a:extLst>
          </p:cNvPr>
          <p:cNvCxnSpPr>
            <a:stCxn id="10" idx="0"/>
          </p:cNvCxnSpPr>
          <p:nvPr/>
        </p:nvCxnSpPr>
        <p:spPr>
          <a:xfrm flipV="1">
            <a:off x="3504179" y="4647801"/>
            <a:ext cx="0" cy="41910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8" name="文本框 17">
            <a:extLst>
              <a:ext uri="{FF2B5EF4-FFF2-40B4-BE49-F238E27FC236}">
                <a16:creationId xmlns:a16="http://schemas.microsoft.com/office/drawing/2014/main" id="{70CD30AD-4F65-4C61-3A30-3FD2943F38B9}"/>
              </a:ext>
            </a:extLst>
          </p:cNvPr>
          <p:cNvSpPr txBox="1"/>
          <p:nvPr/>
        </p:nvSpPr>
        <p:spPr>
          <a:xfrm>
            <a:off x="2971635" y="4251008"/>
            <a:ext cx="1107996" cy="369332"/>
          </a:xfrm>
          <a:prstGeom prst="rect">
            <a:avLst/>
          </a:prstGeom>
          <a:noFill/>
        </p:spPr>
        <p:txBody>
          <a:bodyPr wrap="none" rtlCol="0">
            <a:spAutoFit/>
          </a:bodyPr>
          <a:lstStyle/>
          <a:p>
            <a:r>
              <a:rPr lang="zh-CN" altLang="en-US" dirty="0">
                <a:solidFill>
                  <a:srgbClr val="FF0000"/>
                </a:solidFill>
                <a:latin typeface="宋体" panose="02010600030101010101" pitchFamily="2" charset="-122"/>
                <a:ea typeface="宋体" panose="02010600030101010101" pitchFamily="2" charset="-122"/>
              </a:rPr>
              <a:t>不变学习</a:t>
            </a:r>
          </a:p>
        </p:txBody>
      </p:sp>
      <p:cxnSp>
        <p:nvCxnSpPr>
          <p:cNvPr id="24" name="直接箭头连接符 23">
            <a:extLst>
              <a:ext uri="{FF2B5EF4-FFF2-40B4-BE49-F238E27FC236}">
                <a16:creationId xmlns:a16="http://schemas.microsoft.com/office/drawing/2014/main" id="{50D98FFA-15D3-77DC-151F-F19727FC8E83}"/>
              </a:ext>
            </a:extLst>
          </p:cNvPr>
          <p:cNvCxnSpPr>
            <a:stCxn id="18" idx="0"/>
            <a:endCxn id="8" idx="2"/>
          </p:cNvCxnSpPr>
          <p:nvPr/>
        </p:nvCxnSpPr>
        <p:spPr>
          <a:xfrm flipV="1">
            <a:off x="3525633" y="3876395"/>
            <a:ext cx="2" cy="37461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6" name="文本框 25">
            <a:extLst>
              <a:ext uri="{FF2B5EF4-FFF2-40B4-BE49-F238E27FC236}">
                <a16:creationId xmlns:a16="http://schemas.microsoft.com/office/drawing/2014/main" id="{F091EA10-BBD9-07E4-1C7F-A8611B7C496C}"/>
              </a:ext>
            </a:extLst>
          </p:cNvPr>
          <p:cNvSpPr txBox="1"/>
          <p:nvPr/>
        </p:nvSpPr>
        <p:spPr>
          <a:xfrm>
            <a:off x="3469691" y="3895407"/>
            <a:ext cx="1569660" cy="369332"/>
          </a:xfrm>
          <a:prstGeom prst="rect">
            <a:avLst/>
          </a:prstGeom>
          <a:noFill/>
        </p:spPr>
        <p:txBody>
          <a:bodyPr wrap="none" rtlCol="0">
            <a:spAutoFit/>
          </a:bodyPr>
          <a:lstStyle/>
          <a:p>
            <a:r>
              <a:rPr lang="zh-CN" altLang="en-US" dirty="0">
                <a:solidFill>
                  <a:srgbClr val="FF0000"/>
                </a:solidFill>
                <a:latin typeface="宋体" panose="02010600030101010101" pitchFamily="2" charset="-122"/>
                <a:ea typeface="宋体" panose="02010600030101010101" pitchFamily="2" charset="-122"/>
              </a:rPr>
              <a:t>提取稳定特征</a:t>
            </a:r>
          </a:p>
        </p:txBody>
      </p:sp>
      <p:sp>
        <p:nvSpPr>
          <p:cNvPr id="30" name="矩形 29">
            <a:extLst>
              <a:ext uri="{FF2B5EF4-FFF2-40B4-BE49-F238E27FC236}">
                <a16:creationId xmlns:a16="http://schemas.microsoft.com/office/drawing/2014/main" id="{F833ABB0-4346-39D6-DC95-2D3BC064176A}"/>
              </a:ext>
            </a:extLst>
          </p:cNvPr>
          <p:cNvSpPr/>
          <p:nvPr/>
        </p:nvSpPr>
        <p:spPr>
          <a:xfrm>
            <a:off x="4883085" y="2334381"/>
            <a:ext cx="573579" cy="151771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文本框 34">
            <a:extLst>
              <a:ext uri="{FF2B5EF4-FFF2-40B4-BE49-F238E27FC236}">
                <a16:creationId xmlns:a16="http://schemas.microsoft.com/office/drawing/2014/main" id="{43759A16-F711-AA00-BC52-5871D35D8BA2}"/>
              </a:ext>
            </a:extLst>
          </p:cNvPr>
          <p:cNvSpPr txBox="1"/>
          <p:nvPr/>
        </p:nvSpPr>
        <p:spPr>
          <a:xfrm>
            <a:off x="4193632" y="2518126"/>
            <a:ext cx="800219" cy="584775"/>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统一</a:t>
            </a:r>
            <a:endParaRPr lang="en-US" altLang="zh-CN" sz="1600" dirty="0">
              <a:latin typeface="宋体" panose="02010600030101010101" pitchFamily="2" charset="-122"/>
              <a:ea typeface="宋体" panose="02010600030101010101" pitchFamily="2" charset="-122"/>
            </a:endParaRPr>
          </a:p>
          <a:p>
            <a:r>
              <a:rPr lang="zh-CN" altLang="en-US" sz="1600" dirty="0">
                <a:latin typeface="宋体" panose="02010600030101010101" pitchFamily="2" charset="-122"/>
                <a:ea typeface="宋体" panose="02010600030101010101" pitchFamily="2" charset="-122"/>
              </a:rPr>
              <a:t>任务？</a:t>
            </a:r>
          </a:p>
        </p:txBody>
      </p:sp>
      <p:sp>
        <p:nvSpPr>
          <p:cNvPr id="36" name="文本框 35">
            <a:extLst>
              <a:ext uri="{FF2B5EF4-FFF2-40B4-BE49-F238E27FC236}">
                <a16:creationId xmlns:a16="http://schemas.microsoft.com/office/drawing/2014/main" id="{B8F2187F-081A-16B5-3E29-86E5862B81B9}"/>
              </a:ext>
            </a:extLst>
          </p:cNvPr>
          <p:cNvSpPr txBox="1"/>
          <p:nvPr/>
        </p:nvSpPr>
        <p:spPr>
          <a:xfrm rot="5400000">
            <a:off x="4667172" y="2956708"/>
            <a:ext cx="1005403" cy="338554"/>
          </a:xfrm>
          <a:prstGeom prst="rect">
            <a:avLst/>
          </a:prstGeom>
          <a:noFill/>
        </p:spPr>
        <p:txBody>
          <a:bodyPr wrap="none" rtlCol="0">
            <a:spAutoFit/>
          </a:bodyPr>
          <a:lstStyle/>
          <a:p>
            <a:r>
              <a:rPr lang="zh-CN" altLang="en-US" sz="1600" dirty="0">
                <a:solidFill>
                  <a:srgbClr val="FF0000"/>
                </a:solidFill>
                <a:latin typeface="宋体" panose="02010600030101010101" pitchFamily="2" charset="-122"/>
                <a:ea typeface="宋体" panose="02010600030101010101" pitchFamily="2" charset="-122"/>
              </a:rPr>
              <a:t>图提示层</a:t>
            </a:r>
            <a:endParaRPr lang="en-US" altLang="zh-CN" sz="1600" dirty="0">
              <a:solidFill>
                <a:srgbClr val="FF0000"/>
              </a:solidFill>
              <a:latin typeface="宋体" panose="02010600030101010101" pitchFamily="2" charset="-122"/>
              <a:ea typeface="宋体" panose="02010600030101010101" pitchFamily="2" charset="-122"/>
            </a:endParaRPr>
          </a:p>
        </p:txBody>
      </p:sp>
      <p:cxnSp>
        <p:nvCxnSpPr>
          <p:cNvPr id="41" name="直接箭头连接符 40">
            <a:extLst>
              <a:ext uri="{FF2B5EF4-FFF2-40B4-BE49-F238E27FC236}">
                <a16:creationId xmlns:a16="http://schemas.microsoft.com/office/drawing/2014/main" id="{873F7DCC-7D8B-D6A9-D388-89A5BF8F265D}"/>
              </a:ext>
            </a:extLst>
          </p:cNvPr>
          <p:cNvCxnSpPr>
            <a:cxnSpLocks/>
            <a:stCxn id="30" idx="3"/>
          </p:cNvCxnSpPr>
          <p:nvPr/>
        </p:nvCxnSpPr>
        <p:spPr>
          <a:xfrm>
            <a:off x="5456664" y="3093239"/>
            <a:ext cx="543819" cy="503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3" name="文本框 42">
            <a:extLst>
              <a:ext uri="{FF2B5EF4-FFF2-40B4-BE49-F238E27FC236}">
                <a16:creationId xmlns:a16="http://schemas.microsoft.com/office/drawing/2014/main" id="{1331530D-C1C9-C038-5647-BDA0194C07C5}"/>
              </a:ext>
            </a:extLst>
          </p:cNvPr>
          <p:cNvSpPr txBox="1"/>
          <p:nvPr/>
        </p:nvSpPr>
        <p:spPr>
          <a:xfrm>
            <a:off x="5464204" y="2541210"/>
            <a:ext cx="595035" cy="584775"/>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缩小</a:t>
            </a:r>
            <a:endParaRPr lang="en-US" altLang="zh-CN" sz="1600" dirty="0">
              <a:latin typeface="Times New Roman" panose="02020603050405020304" pitchFamily="18" charset="0"/>
              <a:ea typeface="宋体" panose="02010600030101010101" pitchFamily="2" charset="-122"/>
              <a:cs typeface="Times New Roman" panose="02020603050405020304" pitchFamily="18" charset="0"/>
            </a:endParaRPr>
          </a:p>
          <a:p>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GAP</a:t>
            </a:r>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45" name="连接符: 肘形 44">
            <a:extLst>
              <a:ext uri="{FF2B5EF4-FFF2-40B4-BE49-F238E27FC236}">
                <a16:creationId xmlns:a16="http://schemas.microsoft.com/office/drawing/2014/main" id="{994CA646-5EAA-E2C3-2B39-B634F18CCAC1}"/>
              </a:ext>
            </a:extLst>
          </p:cNvPr>
          <p:cNvCxnSpPr>
            <a:stCxn id="4" idx="3"/>
            <a:endCxn id="30" idx="0"/>
          </p:cNvCxnSpPr>
          <p:nvPr/>
        </p:nvCxnSpPr>
        <p:spPr>
          <a:xfrm>
            <a:off x="4143091" y="1541283"/>
            <a:ext cx="1026784" cy="793098"/>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sp>
        <p:nvSpPr>
          <p:cNvPr id="46" name="文本框 45">
            <a:extLst>
              <a:ext uri="{FF2B5EF4-FFF2-40B4-BE49-F238E27FC236}">
                <a16:creationId xmlns:a16="http://schemas.microsoft.com/office/drawing/2014/main" id="{DCBB94E6-E48C-05C6-220D-4C5971C9188C}"/>
              </a:ext>
            </a:extLst>
          </p:cNvPr>
          <p:cNvSpPr txBox="1"/>
          <p:nvPr/>
        </p:nvSpPr>
        <p:spPr>
          <a:xfrm>
            <a:off x="5146168" y="1682099"/>
            <a:ext cx="1826141"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获取可疑模型输出</a:t>
            </a:r>
          </a:p>
        </p:txBody>
      </p:sp>
      <p:sp>
        <p:nvSpPr>
          <p:cNvPr id="47" name="左大括号 46">
            <a:extLst>
              <a:ext uri="{FF2B5EF4-FFF2-40B4-BE49-F238E27FC236}">
                <a16:creationId xmlns:a16="http://schemas.microsoft.com/office/drawing/2014/main" id="{7E5B759E-8516-01F0-AA18-47D79A5412C7}"/>
              </a:ext>
            </a:extLst>
          </p:cNvPr>
          <p:cNvSpPr/>
          <p:nvPr/>
        </p:nvSpPr>
        <p:spPr>
          <a:xfrm>
            <a:off x="7250474" y="2498484"/>
            <a:ext cx="404092" cy="1225104"/>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zh-CN" altLang="en-US"/>
          </a:p>
        </p:txBody>
      </p:sp>
      <p:sp>
        <p:nvSpPr>
          <p:cNvPr id="48" name="文本框 47">
            <a:extLst>
              <a:ext uri="{FF2B5EF4-FFF2-40B4-BE49-F238E27FC236}">
                <a16:creationId xmlns:a16="http://schemas.microsoft.com/office/drawing/2014/main" id="{F83B0042-958A-E609-4D21-621A7960268C}"/>
              </a:ext>
            </a:extLst>
          </p:cNvPr>
          <p:cNvSpPr txBox="1"/>
          <p:nvPr/>
        </p:nvSpPr>
        <p:spPr>
          <a:xfrm>
            <a:off x="7737805" y="2473664"/>
            <a:ext cx="1210588" cy="338554"/>
          </a:xfrm>
          <a:prstGeom prst="rect">
            <a:avLst/>
          </a:prstGeom>
          <a:noFill/>
        </p:spPr>
        <p:txBody>
          <a:bodyPr wrap="none" rtlCol="0">
            <a:spAutoFit/>
          </a:bodyPr>
          <a:lstStyle/>
          <a:p>
            <a:r>
              <a:rPr lang="zh-CN" altLang="en-US" sz="1600" dirty="0">
                <a:solidFill>
                  <a:srgbClr val="FF0000"/>
                </a:solidFill>
                <a:latin typeface="宋体" panose="02010600030101010101" pitchFamily="2" charset="-122"/>
                <a:ea typeface="宋体" panose="02010600030101010101" pitchFamily="2" charset="-122"/>
              </a:rPr>
              <a:t>分类器结果</a:t>
            </a:r>
          </a:p>
        </p:txBody>
      </p:sp>
      <p:sp>
        <p:nvSpPr>
          <p:cNvPr id="49" name="文本框 48">
            <a:extLst>
              <a:ext uri="{FF2B5EF4-FFF2-40B4-BE49-F238E27FC236}">
                <a16:creationId xmlns:a16="http://schemas.microsoft.com/office/drawing/2014/main" id="{372030A3-6F08-7B11-D583-4B906BDEA1CA}"/>
              </a:ext>
            </a:extLst>
          </p:cNvPr>
          <p:cNvSpPr txBox="1"/>
          <p:nvPr/>
        </p:nvSpPr>
        <p:spPr>
          <a:xfrm>
            <a:off x="7654566" y="2929876"/>
            <a:ext cx="1210588" cy="338554"/>
          </a:xfrm>
          <a:prstGeom prst="rect">
            <a:avLst/>
          </a:prstGeom>
          <a:noFill/>
        </p:spPr>
        <p:txBody>
          <a:bodyPr wrap="none" rtlCol="0">
            <a:spAutoFit/>
          </a:bodyPr>
          <a:lstStyle/>
          <a:p>
            <a:r>
              <a:rPr lang="zh-CN" altLang="en-US" sz="1600" dirty="0">
                <a:solidFill>
                  <a:srgbClr val="FF0000"/>
                </a:solidFill>
                <a:latin typeface="宋体" panose="02010600030101010101" pitchFamily="2" charset="-122"/>
                <a:ea typeface="宋体" panose="02010600030101010101" pitchFamily="2" charset="-122"/>
              </a:rPr>
              <a:t>分布相似性</a:t>
            </a:r>
          </a:p>
        </p:txBody>
      </p:sp>
      <p:sp>
        <p:nvSpPr>
          <p:cNvPr id="50" name="文本框 49">
            <a:extLst>
              <a:ext uri="{FF2B5EF4-FFF2-40B4-BE49-F238E27FC236}">
                <a16:creationId xmlns:a16="http://schemas.microsoft.com/office/drawing/2014/main" id="{ECCE947F-E5E0-2680-6DF8-129AC6410887}"/>
              </a:ext>
            </a:extLst>
          </p:cNvPr>
          <p:cNvSpPr txBox="1"/>
          <p:nvPr/>
        </p:nvSpPr>
        <p:spPr>
          <a:xfrm>
            <a:off x="7737805" y="3444021"/>
            <a:ext cx="1005403" cy="338554"/>
          </a:xfrm>
          <a:prstGeom prst="rect">
            <a:avLst/>
          </a:prstGeom>
          <a:noFill/>
        </p:spPr>
        <p:txBody>
          <a:bodyPr wrap="none" rtlCol="0">
            <a:spAutoFit/>
          </a:bodyPr>
          <a:lstStyle/>
          <a:p>
            <a:r>
              <a:rPr lang="zh-CN" altLang="en-US" sz="1600" dirty="0">
                <a:solidFill>
                  <a:srgbClr val="FF0000"/>
                </a:solidFill>
                <a:latin typeface="宋体" panose="02010600030101010101" pitchFamily="2" charset="-122"/>
                <a:ea typeface="宋体" panose="02010600030101010101" pitchFamily="2" charset="-122"/>
              </a:rPr>
              <a:t>阈值判断</a:t>
            </a:r>
          </a:p>
        </p:txBody>
      </p:sp>
      <p:sp>
        <p:nvSpPr>
          <p:cNvPr id="56" name="右大括号 55">
            <a:extLst>
              <a:ext uri="{FF2B5EF4-FFF2-40B4-BE49-F238E27FC236}">
                <a16:creationId xmlns:a16="http://schemas.microsoft.com/office/drawing/2014/main" id="{D74E3CFF-CAFA-B2B5-2793-05C79A10B2EC}"/>
              </a:ext>
            </a:extLst>
          </p:cNvPr>
          <p:cNvSpPr/>
          <p:nvPr/>
        </p:nvSpPr>
        <p:spPr>
          <a:xfrm>
            <a:off x="8948393" y="2481170"/>
            <a:ext cx="573579" cy="1234437"/>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zh-CN" altLang="en-US"/>
          </a:p>
        </p:txBody>
      </p:sp>
      <p:sp>
        <p:nvSpPr>
          <p:cNvPr id="57" name="文本框 56">
            <a:extLst>
              <a:ext uri="{FF2B5EF4-FFF2-40B4-BE49-F238E27FC236}">
                <a16:creationId xmlns:a16="http://schemas.microsoft.com/office/drawing/2014/main" id="{A5739754-3D37-5F8F-1EEF-10E9E5DF69A7}"/>
              </a:ext>
            </a:extLst>
          </p:cNvPr>
          <p:cNvSpPr txBox="1"/>
          <p:nvPr/>
        </p:nvSpPr>
        <p:spPr>
          <a:xfrm>
            <a:off x="9605914" y="2929876"/>
            <a:ext cx="1415772" cy="338554"/>
          </a:xfrm>
          <a:prstGeom prst="rect">
            <a:avLst/>
          </a:prstGeom>
          <a:noFill/>
        </p:spPr>
        <p:txBody>
          <a:bodyPr wrap="none" rtlCol="0">
            <a:spAutoFit/>
          </a:bodyPr>
          <a:lstStyle/>
          <a:p>
            <a:r>
              <a:rPr lang="zh-CN" altLang="en-US" sz="1600" dirty="0">
                <a:solidFill>
                  <a:srgbClr val="FF0000"/>
                </a:solidFill>
                <a:latin typeface="宋体" panose="02010600030101010101" pitchFamily="2" charset="-122"/>
                <a:ea typeface="宋体" panose="02010600030101010101" pitchFamily="2" charset="-122"/>
              </a:rPr>
              <a:t>投票确定结果</a:t>
            </a:r>
          </a:p>
        </p:txBody>
      </p:sp>
      <p:sp>
        <p:nvSpPr>
          <p:cNvPr id="12" name="文本框 11">
            <a:extLst>
              <a:ext uri="{FF2B5EF4-FFF2-40B4-BE49-F238E27FC236}">
                <a16:creationId xmlns:a16="http://schemas.microsoft.com/office/drawing/2014/main" id="{2DEBEE77-7C8C-73E4-9ECF-A59D281B0E9C}"/>
              </a:ext>
            </a:extLst>
          </p:cNvPr>
          <p:cNvSpPr txBox="1"/>
          <p:nvPr/>
        </p:nvSpPr>
        <p:spPr>
          <a:xfrm>
            <a:off x="9439628" y="5848390"/>
            <a:ext cx="2271776" cy="369332"/>
          </a:xfrm>
          <a:prstGeom prst="rect">
            <a:avLst/>
          </a:prstGeom>
          <a:noFill/>
        </p:spPr>
        <p:txBody>
          <a:bodyPr wrap="none" rtlCol="0">
            <a:spAutoFit/>
          </a:bodyPr>
          <a:lstStyle/>
          <a:p>
            <a:r>
              <a:rPr lang="en-US" altLang="zh-CN" dirty="0"/>
              <a:t>Cora+ </a:t>
            </a:r>
            <a:r>
              <a:rPr lang="zh-CN" altLang="en-US" dirty="0"/>
              <a:t>可疑模型 </a:t>
            </a:r>
            <a:r>
              <a:rPr lang="en-US" altLang="zh-CN" dirty="0"/>
              <a:t>5 </a:t>
            </a:r>
            <a:r>
              <a:rPr lang="zh-CN" altLang="en-US" dirty="0"/>
              <a:t>种</a:t>
            </a:r>
            <a:endParaRPr lang="en-US" altLang="zh-CN" dirty="0"/>
          </a:p>
        </p:txBody>
      </p:sp>
      <p:sp>
        <p:nvSpPr>
          <p:cNvPr id="14" name="文本框 13">
            <a:extLst>
              <a:ext uri="{FF2B5EF4-FFF2-40B4-BE49-F238E27FC236}">
                <a16:creationId xmlns:a16="http://schemas.microsoft.com/office/drawing/2014/main" id="{7A21DBE8-FF0F-FF03-6565-01A02A8193C7}"/>
              </a:ext>
            </a:extLst>
          </p:cNvPr>
          <p:cNvSpPr txBox="1"/>
          <p:nvPr/>
        </p:nvSpPr>
        <p:spPr>
          <a:xfrm>
            <a:off x="7890235" y="1140643"/>
            <a:ext cx="1553630" cy="369332"/>
          </a:xfrm>
          <a:prstGeom prst="rect">
            <a:avLst/>
          </a:prstGeom>
          <a:noFill/>
        </p:spPr>
        <p:txBody>
          <a:bodyPr wrap="none" rtlCol="0">
            <a:spAutoFit/>
          </a:bodyPr>
          <a:lstStyle/>
          <a:p>
            <a:r>
              <a:rPr lang="en-US" altLang="zh-CN" dirty="0"/>
              <a:t>Prompt token</a:t>
            </a:r>
            <a:endParaRPr lang="zh-CN" altLang="en-US" dirty="0"/>
          </a:p>
        </p:txBody>
      </p:sp>
    </p:spTree>
    <p:extLst>
      <p:ext uri="{BB962C8B-B14F-4D97-AF65-F5344CB8AC3E}">
        <p14:creationId xmlns:p14="http://schemas.microsoft.com/office/powerpoint/2010/main" val="351407555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E91A35AB-87B5-EC26-A712-3203E5C18D2F}"/>
              </a:ext>
            </a:extLst>
          </p:cNvPr>
          <p:cNvSpPr txBox="1"/>
          <p:nvPr/>
        </p:nvSpPr>
        <p:spPr>
          <a:xfrm>
            <a:off x="0" y="388958"/>
            <a:ext cx="4196983" cy="923330"/>
          </a:xfrm>
          <a:prstGeom prst="rect">
            <a:avLst/>
          </a:prstGeom>
          <a:noFill/>
        </p:spPr>
        <p:txBody>
          <a:bodyPr wrap="none" rtlCol="0">
            <a:spAutoFit/>
          </a:bodyPr>
          <a:lstStyle/>
          <a:p>
            <a:r>
              <a:rPr lang="zh-CN" altLang="en-US" dirty="0">
                <a:solidFill>
                  <a:srgbClr val="FF0000"/>
                </a:solidFill>
              </a:rPr>
              <a:t>优化过程和时间复杂分析正文中的位置</a:t>
            </a:r>
            <a:endParaRPr lang="en-US" altLang="zh-CN" dirty="0">
              <a:solidFill>
                <a:srgbClr val="FF0000"/>
              </a:solidFill>
            </a:endParaRPr>
          </a:p>
          <a:p>
            <a:endParaRPr lang="en-US" altLang="zh-CN" dirty="0">
              <a:solidFill>
                <a:srgbClr val="FF0000"/>
              </a:solidFill>
            </a:endParaRPr>
          </a:p>
          <a:p>
            <a:r>
              <a:rPr lang="zh-CN" altLang="en-US" dirty="0">
                <a:solidFill>
                  <a:srgbClr val="FF0000"/>
                </a:solidFill>
              </a:rPr>
              <a:t>公式 图 表 编号 要连续 在附录里面写死</a:t>
            </a:r>
          </a:p>
        </p:txBody>
      </p:sp>
      <p:sp>
        <p:nvSpPr>
          <p:cNvPr id="13" name="文本框 12">
            <a:extLst>
              <a:ext uri="{FF2B5EF4-FFF2-40B4-BE49-F238E27FC236}">
                <a16:creationId xmlns:a16="http://schemas.microsoft.com/office/drawing/2014/main" id="{0EAC05D8-970E-93ED-6E9A-43E92FC7F6DE}"/>
              </a:ext>
            </a:extLst>
          </p:cNvPr>
          <p:cNvSpPr txBox="1"/>
          <p:nvPr/>
        </p:nvSpPr>
        <p:spPr>
          <a:xfrm>
            <a:off x="162602" y="2400489"/>
            <a:ext cx="3877985" cy="369332"/>
          </a:xfrm>
          <a:prstGeom prst="rect">
            <a:avLst/>
          </a:prstGeom>
          <a:noFill/>
        </p:spPr>
        <p:txBody>
          <a:bodyPr wrap="none" rtlCol="0">
            <a:spAutoFit/>
          </a:bodyPr>
          <a:lstStyle/>
          <a:p>
            <a:r>
              <a:rPr lang="zh-CN" altLang="en-US" dirty="0">
                <a:solidFill>
                  <a:srgbClr val="FF0000"/>
                </a:solidFill>
              </a:rPr>
              <a:t>对影子模型的知识，考虑现有的研究</a:t>
            </a:r>
          </a:p>
        </p:txBody>
      </p:sp>
      <p:sp>
        <p:nvSpPr>
          <p:cNvPr id="5" name="文本框 4">
            <a:extLst>
              <a:ext uri="{FF2B5EF4-FFF2-40B4-BE49-F238E27FC236}">
                <a16:creationId xmlns:a16="http://schemas.microsoft.com/office/drawing/2014/main" id="{C84B44FE-8BC7-1A81-340A-54D20F0B1FFC}"/>
              </a:ext>
            </a:extLst>
          </p:cNvPr>
          <p:cNvSpPr txBox="1"/>
          <p:nvPr/>
        </p:nvSpPr>
        <p:spPr>
          <a:xfrm>
            <a:off x="162602" y="2862800"/>
            <a:ext cx="5250155" cy="369332"/>
          </a:xfrm>
          <a:prstGeom prst="rect">
            <a:avLst/>
          </a:prstGeom>
          <a:noFill/>
        </p:spPr>
        <p:txBody>
          <a:bodyPr wrap="none" rtlCol="0">
            <a:spAutoFit/>
          </a:bodyPr>
          <a:lstStyle/>
          <a:p>
            <a:r>
              <a:rPr lang="zh-CN" altLang="en-US" dirty="0">
                <a:solidFill>
                  <a:srgbClr val="FF0000"/>
                </a:solidFill>
              </a:rPr>
              <a:t>关于图提示的作用，以及模块中为什么引入图提示</a:t>
            </a:r>
          </a:p>
        </p:txBody>
      </p:sp>
      <p:sp>
        <p:nvSpPr>
          <p:cNvPr id="6" name="文本框 5">
            <a:extLst>
              <a:ext uri="{FF2B5EF4-FFF2-40B4-BE49-F238E27FC236}">
                <a16:creationId xmlns:a16="http://schemas.microsoft.com/office/drawing/2014/main" id="{E6DDA533-AD53-1630-10FD-8B6D120D3AC3}"/>
              </a:ext>
            </a:extLst>
          </p:cNvPr>
          <p:cNvSpPr txBox="1"/>
          <p:nvPr/>
        </p:nvSpPr>
        <p:spPr>
          <a:xfrm>
            <a:off x="162602" y="3325111"/>
            <a:ext cx="4801314" cy="369332"/>
          </a:xfrm>
          <a:prstGeom prst="rect">
            <a:avLst/>
          </a:prstGeom>
          <a:noFill/>
        </p:spPr>
        <p:txBody>
          <a:bodyPr wrap="none" rtlCol="0">
            <a:spAutoFit/>
          </a:bodyPr>
          <a:lstStyle/>
          <a:p>
            <a:r>
              <a:rPr lang="zh-CN" altLang="en-US" dirty="0">
                <a:solidFill>
                  <a:srgbClr val="FF0000"/>
                </a:solidFill>
              </a:rPr>
              <a:t>关于统一任务的作用，实验假设也能确定任务</a:t>
            </a:r>
          </a:p>
        </p:txBody>
      </p:sp>
      <p:sp>
        <p:nvSpPr>
          <p:cNvPr id="7" name="文本框 6">
            <a:extLst>
              <a:ext uri="{FF2B5EF4-FFF2-40B4-BE49-F238E27FC236}">
                <a16:creationId xmlns:a16="http://schemas.microsoft.com/office/drawing/2014/main" id="{0355487B-8CDD-EC06-1ADC-67C6917DE7E0}"/>
              </a:ext>
            </a:extLst>
          </p:cNvPr>
          <p:cNvSpPr txBox="1"/>
          <p:nvPr/>
        </p:nvSpPr>
        <p:spPr>
          <a:xfrm>
            <a:off x="162602" y="3858022"/>
            <a:ext cx="1832553" cy="369332"/>
          </a:xfrm>
          <a:prstGeom prst="rect">
            <a:avLst/>
          </a:prstGeom>
          <a:noFill/>
        </p:spPr>
        <p:txBody>
          <a:bodyPr wrap="none" rtlCol="0">
            <a:spAutoFit/>
          </a:bodyPr>
          <a:lstStyle/>
          <a:p>
            <a:r>
              <a:rPr lang="zh-CN" altLang="en-US" dirty="0">
                <a:solidFill>
                  <a:srgbClr val="FF0000"/>
                </a:solidFill>
              </a:rPr>
              <a:t>影子模型的设计</a:t>
            </a:r>
          </a:p>
        </p:txBody>
      </p:sp>
    </p:spTree>
    <p:extLst>
      <p:ext uri="{BB962C8B-B14F-4D97-AF65-F5344CB8AC3E}">
        <p14:creationId xmlns:p14="http://schemas.microsoft.com/office/powerpoint/2010/main" val="396099991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圆角 3">
            <a:extLst>
              <a:ext uri="{FF2B5EF4-FFF2-40B4-BE49-F238E27FC236}">
                <a16:creationId xmlns:a16="http://schemas.microsoft.com/office/drawing/2014/main" id="{C46B6033-E594-77FC-C3ED-D507B5203895}"/>
              </a:ext>
            </a:extLst>
          </p:cNvPr>
          <p:cNvSpPr/>
          <p:nvPr/>
        </p:nvSpPr>
        <p:spPr>
          <a:xfrm>
            <a:off x="3031189" y="1819229"/>
            <a:ext cx="878541" cy="519953"/>
          </a:xfrm>
          <a:prstGeom prst="roundRect">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0B840391-BD9B-8190-6FFB-23A11E3B95FC}"/>
              </a:ext>
            </a:extLst>
          </p:cNvPr>
          <p:cNvSpPr txBox="1"/>
          <p:nvPr/>
        </p:nvSpPr>
        <p:spPr>
          <a:xfrm>
            <a:off x="3055722" y="2395348"/>
            <a:ext cx="947695"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数据集</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A</a:t>
            </a:r>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6" name="文本框 5">
            <a:extLst>
              <a:ext uri="{FF2B5EF4-FFF2-40B4-BE49-F238E27FC236}">
                <a16:creationId xmlns:a16="http://schemas.microsoft.com/office/drawing/2014/main" id="{69BACAEC-D63C-3FC0-73D4-83393173F9CD}"/>
              </a:ext>
            </a:extLst>
          </p:cNvPr>
          <p:cNvSpPr txBox="1"/>
          <p:nvPr/>
        </p:nvSpPr>
        <p:spPr>
          <a:xfrm>
            <a:off x="1302283" y="1915463"/>
            <a:ext cx="947695"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所有者</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A</a:t>
            </a:r>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7" name="椭圆 6">
            <a:extLst>
              <a:ext uri="{FF2B5EF4-FFF2-40B4-BE49-F238E27FC236}">
                <a16:creationId xmlns:a16="http://schemas.microsoft.com/office/drawing/2014/main" id="{4D4756B7-3751-5091-8940-27B4F0EE6B4C}"/>
              </a:ext>
            </a:extLst>
          </p:cNvPr>
          <p:cNvSpPr/>
          <p:nvPr/>
        </p:nvSpPr>
        <p:spPr>
          <a:xfrm>
            <a:off x="1175495" y="1802351"/>
            <a:ext cx="1201270" cy="56477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a:extLst>
              <a:ext uri="{FF2B5EF4-FFF2-40B4-BE49-F238E27FC236}">
                <a16:creationId xmlns:a16="http://schemas.microsoft.com/office/drawing/2014/main" id="{EC3ABF8D-D9EC-44AA-61D9-7F9E457F9B07}"/>
              </a:ext>
            </a:extLst>
          </p:cNvPr>
          <p:cNvSpPr txBox="1"/>
          <p:nvPr/>
        </p:nvSpPr>
        <p:spPr>
          <a:xfrm>
            <a:off x="2303866" y="1729446"/>
            <a:ext cx="800219"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控制权</a:t>
            </a:r>
          </a:p>
        </p:txBody>
      </p:sp>
      <p:cxnSp>
        <p:nvCxnSpPr>
          <p:cNvPr id="15" name="直接箭头连接符 14">
            <a:extLst>
              <a:ext uri="{FF2B5EF4-FFF2-40B4-BE49-F238E27FC236}">
                <a16:creationId xmlns:a16="http://schemas.microsoft.com/office/drawing/2014/main" id="{158F048F-6620-E8DE-A6EA-870BD6CA4441}"/>
              </a:ext>
            </a:extLst>
          </p:cNvPr>
          <p:cNvCxnSpPr>
            <a:cxnSpLocks/>
            <a:stCxn id="7" idx="6"/>
          </p:cNvCxnSpPr>
          <p:nvPr/>
        </p:nvCxnSpPr>
        <p:spPr>
          <a:xfrm>
            <a:off x="2376765" y="2084740"/>
            <a:ext cx="654423"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0" name="矩形 19">
            <a:extLst>
              <a:ext uri="{FF2B5EF4-FFF2-40B4-BE49-F238E27FC236}">
                <a16:creationId xmlns:a16="http://schemas.microsoft.com/office/drawing/2014/main" id="{9D6A6C79-2D47-13D8-AEA3-8615AEB07073}"/>
              </a:ext>
            </a:extLst>
          </p:cNvPr>
          <p:cNvSpPr/>
          <p:nvPr/>
        </p:nvSpPr>
        <p:spPr>
          <a:xfrm>
            <a:off x="5747496" y="1255641"/>
            <a:ext cx="947696" cy="51995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框 25">
            <a:extLst>
              <a:ext uri="{FF2B5EF4-FFF2-40B4-BE49-F238E27FC236}">
                <a16:creationId xmlns:a16="http://schemas.microsoft.com/office/drawing/2014/main" id="{FEFEE9D2-9639-8787-4781-E69335546814}"/>
              </a:ext>
            </a:extLst>
          </p:cNvPr>
          <p:cNvSpPr txBox="1"/>
          <p:nvPr/>
        </p:nvSpPr>
        <p:spPr>
          <a:xfrm>
            <a:off x="4270162" y="1218476"/>
            <a:ext cx="1210588" cy="338554"/>
          </a:xfrm>
          <a:prstGeom prst="rect">
            <a:avLst/>
          </a:prstGeom>
          <a:noFill/>
        </p:spPr>
        <p:txBody>
          <a:bodyPr wrap="none" rtlCol="0">
            <a:spAutoFit/>
          </a:bodyPr>
          <a:lstStyle/>
          <a:p>
            <a:pPr algn="ct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非授权使用</a:t>
            </a:r>
          </a:p>
        </p:txBody>
      </p:sp>
      <p:cxnSp>
        <p:nvCxnSpPr>
          <p:cNvPr id="33" name="连接符: 肘形 32">
            <a:extLst>
              <a:ext uri="{FF2B5EF4-FFF2-40B4-BE49-F238E27FC236}">
                <a16:creationId xmlns:a16="http://schemas.microsoft.com/office/drawing/2014/main" id="{003DA53D-09AD-2E5E-BEDD-5C23766D5831}"/>
              </a:ext>
            </a:extLst>
          </p:cNvPr>
          <p:cNvCxnSpPr>
            <a:cxnSpLocks/>
            <a:stCxn id="4" idx="3"/>
            <a:endCxn id="20" idx="1"/>
          </p:cNvCxnSpPr>
          <p:nvPr/>
        </p:nvCxnSpPr>
        <p:spPr>
          <a:xfrm flipV="1">
            <a:off x="3909730" y="1515618"/>
            <a:ext cx="1837766" cy="563588"/>
          </a:xfrm>
          <a:prstGeom prst="bentConnector3">
            <a:avLst>
              <a:gd name="adj1" fmla="val 9024"/>
            </a:avLst>
          </a:prstGeom>
          <a:ln>
            <a:tailEnd type="triangle"/>
          </a:ln>
        </p:spPr>
        <p:style>
          <a:lnRef idx="2">
            <a:schemeClr val="accent1"/>
          </a:lnRef>
          <a:fillRef idx="0">
            <a:schemeClr val="accent1"/>
          </a:fillRef>
          <a:effectRef idx="1">
            <a:schemeClr val="accent1"/>
          </a:effectRef>
          <a:fontRef idx="minor">
            <a:schemeClr val="tx1"/>
          </a:fontRef>
        </p:style>
      </p:cxnSp>
      <p:sp>
        <p:nvSpPr>
          <p:cNvPr id="36" name="文本框 35">
            <a:extLst>
              <a:ext uri="{FF2B5EF4-FFF2-40B4-BE49-F238E27FC236}">
                <a16:creationId xmlns:a16="http://schemas.microsoft.com/office/drawing/2014/main" id="{C3C39A8B-126F-DD08-A24D-FCC0BA928E3D}"/>
              </a:ext>
            </a:extLst>
          </p:cNvPr>
          <p:cNvSpPr txBox="1"/>
          <p:nvPr/>
        </p:nvSpPr>
        <p:spPr>
          <a:xfrm>
            <a:off x="5117823" y="1856295"/>
            <a:ext cx="1758815" cy="338554"/>
          </a:xfrm>
          <a:prstGeom prst="rect">
            <a:avLst/>
          </a:prstGeom>
          <a:noFill/>
        </p:spPr>
        <p:txBody>
          <a:bodyPr wrap="none" rtlCol="0">
            <a:spAutoFit/>
          </a:bodyPr>
          <a:lstStyle/>
          <a:p>
            <a:pPr algn="ct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可疑模型</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待验证</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a:t>
            </a:r>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38" name="连接符: 肘形 37">
            <a:extLst>
              <a:ext uri="{FF2B5EF4-FFF2-40B4-BE49-F238E27FC236}">
                <a16:creationId xmlns:a16="http://schemas.microsoft.com/office/drawing/2014/main" id="{03487CE8-C3D6-147D-43FF-90FDBA7FF733}"/>
              </a:ext>
            </a:extLst>
          </p:cNvPr>
          <p:cNvCxnSpPr>
            <a:cxnSpLocks/>
          </p:cNvCxnSpPr>
          <p:nvPr/>
        </p:nvCxnSpPr>
        <p:spPr>
          <a:xfrm>
            <a:off x="4003417" y="2079205"/>
            <a:ext cx="1744080" cy="1253305"/>
          </a:xfrm>
          <a:prstGeom prst="bentConnector3">
            <a:avLst>
              <a:gd name="adj1" fmla="val 4767"/>
            </a:avLst>
          </a:prstGeom>
          <a:ln>
            <a:tailEnd type="triangle"/>
          </a:ln>
        </p:spPr>
        <p:style>
          <a:lnRef idx="2">
            <a:schemeClr val="accent1"/>
          </a:lnRef>
          <a:fillRef idx="0">
            <a:schemeClr val="accent1"/>
          </a:fillRef>
          <a:effectRef idx="1">
            <a:schemeClr val="accent1"/>
          </a:effectRef>
          <a:fontRef idx="minor">
            <a:schemeClr val="tx1"/>
          </a:fontRef>
        </p:style>
      </p:cxnSp>
      <p:sp>
        <p:nvSpPr>
          <p:cNvPr id="43" name="文本框 42">
            <a:extLst>
              <a:ext uri="{FF2B5EF4-FFF2-40B4-BE49-F238E27FC236}">
                <a16:creationId xmlns:a16="http://schemas.microsoft.com/office/drawing/2014/main" id="{631587DE-38E3-2A3B-1D55-4985F8BF4C12}"/>
              </a:ext>
            </a:extLst>
          </p:cNvPr>
          <p:cNvSpPr txBox="1"/>
          <p:nvPr/>
        </p:nvSpPr>
        <p:spPr>
          <a:xfrm>
            <a:off x="3724186" y="3388676"/>
            <a:ext cx="1973617" cy="830997"/>
          </a:xfrm>
          <a:prstGeom prst="rect">
            <a:avLst/>
          </a:prstGeom>
          <a:noFill/>
        </p:spPr>
        <p:txBody>
          <a:bodyPr wrap="none" rtlCol="0">
            <a:spAutoFit/>
          </a:bodyPr>
          <a:lstStyle/>
          <a:p>
            <a:pPr algn="ct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假设可疑模型针对</a:t>
            </a:r>
            <a:endParaRPr lang="en-US" altLang="zh-CN" sz="1600" dirty="0">
              <a:latin typeface="Times New Roman" panose="02020603050405020304" pitchFamily="18" charset="0"/>
              <a:ea typeface="宋体" panose="02010600030101010101" pitchFamily="2" charset="-122"/>
              <a:cs typeface="Times New Roman" panose="02020603050405020304" pitchFamily="18" charset="0"/>
            </a:endParaRPr>
          </a:p>
          <a:p>
            <a:pPr algn="ct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特定任务在数据集</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A</a:t>
            </a:r>
          </a:p>
          <a:p>
            <a:pPr algn="ct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上训练得到</a:t>
            </a:r>
          </a:p>
        </p:txBody>
      </p:sp>
      <p:sp>
        <p:nvSpPr>
          <p:cNvPr id="48" name="矩形 47">
            <a:extLst>
              <a:ext uri="{FF2B5EF4-FFF2-40B4-BE49-F238E27FC236}">
                <a16:creationId xmlns:a16="http://schemas.microsoft.com/office/drawing/2014/main" id="{D4A53310-90AA-AA5E-889B-87541936CF2C}"/>
              </a:ext>
            </a:extLst>
          </p:cNvPr>
          <p:cNvSpPr/>
          <p:nvPr/>
        </p:nvSpPr>
        <p:spPr>
          <a:xfrm>
            <a:off x="5747496" y="3027693"/>
            <a:ext cx="947696" cy="519953"/>
          </a:xfrm>
          <a:prstGeom prst="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文本框 50">
            <a:extLst>
              <a:ext uri="{FF2B5EF4-FFF2-40B4-BE49-F238E27FC236}">
                <a16:creationId xmlns:a16="http://schemas.microsoft.com/office/drawing/2014/main" id="{42D7CBE0-76E0-BC4A-8C25-25B3A16F025A}"/>
              </a:ext>
            </a:extLst>
          </p:cNvPr>
          <p:cNvSpPr txBox="1"/>
          <p:nvPr/>
        </p:nvSpPr>
        <p:spPr>
          <a:xfrm>
            <a:off x="5697803" y="3547646"/>
            <a:ext cx="997389" cy="338554"/>
          </a:xfrm>
          <a:prstGeom prst="rect">
            <a:avLst/>
          </a:prstGeom>
          <a:noFill/>
        </p:spPr>
        <p:txBody>
          <a:bodyPr wrap="none" rtlCol="0">
            <a:spAutoFit/>
          </a:bodyPr>
          <a:lstStyle/>
          <a:p>
            <a:pPr algn="ct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代理模型</a:t>
            </a:r>
          </a:p>
        </p:txBody>
      </p:sp>
      <p:cxnSp>
        <p:nvCxnSpPr>
          <p:cNvPr id="57" name="直接箭头连接符 56">
            <a:extLst>
              <a:ext uri="{FF2B5EF4-FFF2-40B4-BE49-F238E27FC236}">
                <a16:creationId xmlns:a16="http://schemas.microsoft.com/office/drawing/2014/main" id="{BB062AFC-EE0E-78E5-3D78-0EB8AB5732DA}"/>
              </a:ext>
            </a:extLst>
          </p:cNvPr>
          <p:cNvCxnSpPr>
            <a:stCxn id="48" idx="0"/>
          </p:cNvCxnSpPr>
          <p:nvPr/>
        </p:nvCxnSpPr>
        <p:spPr>
          <a:xfrm flipV="1">
            <a:off x="6221344" y="2367128"/>
            <a:ext cx="0" cy="66056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8" name="文本框 57">
            <a:extLst>
              <a:ext uri="{FF2B5EF4-FFF2-40B4-BE49-F238E27FC236}">
                <a16:creationId xmlns:a16="http://schemas.microsoft.com/office/drawing/2014/main" id="{F530E138-453C-31F3-52A0-911F8E70A437}"/>
              </a:ext>
            </a:extLst>
          </p:cNvPr>
          <p:cNvSpPr txBox="1"/>
          <p:nvPr/>
        </p:nvSpPr>
        <p:spPr>
          <a:xfrm>
            <a:off x="6147544" y="2546251"/>
            <a:ext cx="595035"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模拟</a:t>
            </a:r>
          </a:p>
        </p:txBody>
      </p:sp>
      <p:cxnSp>
        <p:nvCxnSpPr>
          <p:cNvPr id="60" name="连接符: 肘形 59">
            <a:extLst>
              <a:ext uri="{FF2B5EF4-FFF2-40B4-BE49-F238E27FC236}">
                <a16:creationId xmlns:a16="http://schemas.microsoft.com/office/drawing/2014/main" id="{6B071B75-2F8A-D93E-64B5-033FCD035214}"/>
              </a:ext>
            </a:extLst>
          </p:cNvPr>
          <p:cNvCxnSpPr>
            <a:cxnSpLocks/>
            <a:stCxn id="48" idx="3"/>
          </p:cNvCxnSpPr>
          <p:nvPr/>
        </p:nvCxnSpPr>
        <p:spPr>
          <a:xfrm flipV="1">
            <a:off x="6695192" y="2689139"/>
            <a:ext cx="2145129" cy="598531"/>
          </a:xfrm>
          <a:prstGeom prst="bentConnector3">
            <a:avLst>
              <a:gd name="adj1" fmla="val 2534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4" name="连接符: 肘形 63">
            <a:extLst>
              <a:ext uri="{FF2B5EF4-FFF2-40B4-BE49-F238E27FC236}">
                <a16:creationId xmlns:a16="http://schemas.microsoft.com/office/drawing/2014/main" id="{A66C0B0B-FEEB-6F6F-F8B4-756FB3B69F13}"/>
              </a:ext>
            </a:extLst>
          </p:cNvPr>
          <p:cNvCxnSpPr>
            <a:cxnSpLocks/>
            <a:stCxn id="48" idx="3"/>
          </p:cNvCxnSpPr>
          <p:nvPr/>
        </p:nvCxnSpPr>
        <p:spPr>
          <a:xfrm>
            <a:off x="6695192" y="3287670"/>
            <a:ext cx="2145129" cy="494290"/>
          </a:xfrm>
          <a:prstGeom prst="bentConnector3">
            <a:avLst>
              <a:gd name="adj1" fmla="val 25134"/>
            </a:avLst>
          </a:prstGeom>
          <a:ln>
            <a:tailEnd type="triangle"/>
          </a:ln>
        </p:spPr>
        <p:style>
          <a:lnRef idx="2">
            <a:schemeClr val="accent1"/>
          </a:lnRef>
          <a:fillRef idx="0">
            <a:schemeClr val="accent1"/>
          </a:fillRef>
          <a:effectRef idx="1">
            <a:schemeClr val="accent1"/>
          </a:effectRef>
          <a:fontRef idx="minor">
            <a:schemeClr val="tx1"/>
          </a:fontRef>
        </p:style>
      </p:cxnSp>
      <p:sp>
        <p:nvSpPr>
          <p:cNvPr id="65" name="文本框 64">
            <a:extLst>
              <a:ext uri="{FF2B5EF4-FFF2-40B4-BE49-F238E27FC236}">
                <a16:creationId xmlns:a16="http://schemas.microsoft.com/office/drawing/2014/main" id="{5E2699D3-90D1-8F63-D37B-5E212BB92316}"/>
              </a:ext>
            </a:extLst>
          </p:cNvPr>
          <p:cNvSpPr txBox="1"/>
          <p:nvPr/>
        </p:nvSpPr>
        <p:spPr>
          <a:xfrm>
            <a:off x="7283158" y="2119446"/>
            <a:ext cx="1415772" cy="584775"/>
          </a:xfrm>
          <a:prstGeom prst="rect">
            <a:avLst/>
          </a:prstGeom>
          <a:noFill/>
        </p:spPr>
        <p:txBody>
          <a:bodyPr wrap="none" rtlCol="0">
            <a:spAutoFit/>
          </a:bodyPr>
          <a:lstStyle/>
          <a:p>
            <a:pPr algn="ctr"/>
            <a:r>
              <a:rPr lang="zh-CN" altLang="en-US" sz="1600" dirty="0">
                <a:latin typeface="宋体" panose="02010600030101010101" pitchFamily="2" charset="-122"/>
                <a:ea typeface="宋体" panose="02010600030101010101" pitchFamily="2" charset="-122"/>
              </a:rPr>
              <a:t>训练水印</a:t>
            </a:r>
            <a:endParaRPr lang="en-US" altLang="zh-CN" sz="1600" dirty="0">
              <a:latin typeface="宋体" panose="02010600030101010101" pitchFamily="2" charset="-122"/>
              <a:ea typeface="宋体" panose="02010600030101010101" pitchFamily="2" charset="-122"/>
            </a:endParaRPr>
          </a:p>
          <a:p>
            <a:pPr algn="ctr"/>
            <a:r>
              <a:rPr lang="en-US" altLang="zh-CN" sz="1600" dirty="0">
                <a:latin typeface="宋体" panose="02010600030101010101" pitchFamily="2" charset="-122"/>
                <a:ea typeface="宋体" panose="02010600030101010101" pitchFamily="2" charset="-122"/>
              </a:rPr>
              <a:t>(</a:t>
            </a:r>
            <a:r>
              <a:rPr lang="zh-CN" altLang="en-US" sz="1600" dirty="0">
                <a:latin typeface="宋体" panose="02010600030101010101" pitchFamily="2" charset="-122"/>
                <a:ea typeface="宋体" panose="02010600030101010101" pitchFamily="2" charset="-122"/>
              </a:rPr>
              <a:t>后门的方式</a:t>
            </a:r>
            <a:r>
              <a:rPr lang="en-US" altLang="zh-CN" sz="1600" dirty="0">
                <a:latin typeface="宋体" panose="02010600030101010101" pitchFamily="2" charset="-122"/>
                <a:ea typeface="宋体" panose="02010600030101010101" pitchFamily="2" charset="-122"/>
              </a:rPr>
              <a:t>)</a:t>
            </a:r>
            <a:endParaRPr lang="zh-CN" altLang="en-US" sz="1600" dirty="0">
              <a:latin typeface="宋体" panose="02010600030101010101" pitchFamily="2" charset="-122"/>
              <a:ea typeface="宋体" panose="02010600030101010101" pitchFamily="2" charset="-122"/>
            </a:endParaRPr>
          </a:p>
        </p:txBody>
      </p:sp>
      <p:sp>
        <p:nvSpPr>
          <p:cNvPr id="68" name="矩形: 圆角 67">
            <a:extLst>
              <a:ext uri="{FF2B5EF4-FFF2-40B4-BE49-F238E27FC236}">
                <a16:creationId xmlns:a16="http://schemas.microsoft.com/office/drawing/2014/main" id="{C299C893-1406-DCA0-9102-F286DA8CF561}"/>
              </a:ext>
            </a:extLst>
          </p:cNvPr>
          <p:cNvSpPr/>
          <p:nvPr/>
        </p:nvSpPr>
        <p:spPr>
          <a:xfrm>
            <a:off x="8878642" y="2451574"/>
            <a:ext cx="878541" cy="519953"/>
          </a:xfrm>
          <a:prstGeom prst="roundRect">
            <a:avLst/>
          </a:prstGeom>
          <a:solidFill>
            <a:schemeClr val="accent2">
              <a:lumMod val="60000"/>
              <a:lumOff val="40000"/>
            </a:schemeClr>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69" name="文本框 68">
                <a:extLst>
                  <a:ext uri="{FF2B5EF4-FFF2-40B4-BE49-F238E27FC236}">
                    <a16:creationId xmlns:a16="http://schemas.microsoft.com/office/drawing/2014/main" id="{9D1039B2-4FD8-0C89-150F-F830CFA6CAA9}"/>
                  </a:ext>
                </a:extLst>
              </p:cNvPr>
              <p:cNvSpPr txBox="1"/>
              <p:nvPr/>
            </p:nvSpPr>
            <p:spPr>
              <a:xfrm>
                <a:off x="8903175" y="3027693"/>
                <a:ext cx="1857047"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带水印的数据集</a:t>
                </a:r>
                <a14:m>
                  <m:oMath xmlns:m="http://schemas.openxmlformats.org/officeDocument/2006/math">
                    <m:sSup>
                      <m:sSupPr>
                        <m:ctrlPr>
                          <a:rPr lang="en-US" altLang="zh-CN" sz="1600" i="1" dirty="0" smtClean="0">
                            <a:latin typeface="Cambria Math" panose="02040503050406030204" pitchFamily="18" charset="0"/>
                            <a:ea typeface="宋体" panose="02010600030101010101" pitchFamily="2" charset="-122"/>
                            <a:cs typeface="Times New Roman" panose="02020603050405020304" pitchFamily="18" charset="0"/>
                          </a:rPr>
                        </m:ctrlPr>
                      </m:sSupPr>
                      <m:e>
                        <m:r>
                          <a:rPr lang="en-US" altLang="zh-CN" sz="1600" b="0" i="1" dirty="0" smtClean="0">
                            <a:latin typeface="Cambria Math" panose="02040503050406030204" pitchFamily="18" charset="0"/>
                            <a:ea typeface="宋体" panose="02010600030101010101" pitchFamily="2" charset="-122"/>
                            <a:cs typeface="Times New Roman" panose="02020603050405020304" pitchFamily="18" charset="0"/>
                          </a:rPr>
                          <m:t>𝐴</m:t>
                        </m:r>
                      </m:e>
                      <m:sup>
                        <m:r>
                          <a:rPr lang="en-US" altLang="zh-CN" sz="1600" b="0" i="1" dirty="0" smtClean="0">
                            <a:latin typeface="Cambria Math" panose="02040503050406030204" pitchFamily="18" charset="0"/>
                            <a:ea typeface="宋体" panose="02010600030101010101" pitchFamily="2" charset="-122"/>
                            <a:cs typeface="Times New Roman" panose="02020603050405020304" pitchFamily="18" charset="0"/>
                          </a:rPr>
                          <m:t>𝑃</m:t>
                        </m:r>
                      </m:sup>
                    </m:sSup>
                  </m:oMath>
                </a14:m>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p:txBody>
          </p:sp>
        </mc:Choice>
        <mc:Fallback xmlns="">
          <p:sp>
            <p:nvSpPr>
              <p:cNvPr id="69" name="文本框 68">
                <a:extLst>
                  <a:ext uri="{FF2B5EF4-FFF2-40B4-BE49-F238E27FC236}">
                    <a16:creationId xmlns:a16="http://schemas.microsoft.com/office/drawing/2014/main" id="{9D1039B2-4FD8-0C89-150F-F830CFA6CAA9}"/>
                  </a:ext>
                </a:extLst>
              </p:cNvPr>
              <p:cNvSpPr txBox="1">
                <a:spLocks noRot="1" noChangeAspect="1" noMove="1" noResize="1" noEditPoints="1" noAdjustHandles="1" noChangeArrowheads="1" noChangeShapeType="1" noTextEdit="1"/>
              </p:cNvSpPr>
              <p:nvPr/>
            </p:nvSpPr>
            <p:spPr>
              <a:xfrm>
                <a:off x="8903175" y="3027693"/>
                <a:ext cx="1857047" cy="338554"/>
              </a:xfrm>
              <a:prstGeom prst="rect">
                <a:avLst/>
              </a:prstGeom>
              <a:blipFill>
                <a:blip r:embed="rId2"/>
                <a:stretch>
                  <a:fillRect l="-1639" t="-7273" b="-21818"/>
                </a:stretch>
              </a:blipFill>
            </p:spPr>
            <p:txBody>
              <a:bodyPr/>
              <a:lstStyle/>
              <a:p>
                <a:r>
                  <a:rPr lang="zh-CN" altLang="en-US">
                    <a:noFill/>
                  </a:rPr>
                  <a:t> </a:t>
                </a:r>
              </a:p>
            </p:txBody>
          </p:sp>
        </mc:Fallback>
      </mc:AlternateContent>
      <p:sp>
        <p:nvSpPr>
          <p:cNvPr id="74" name="文本框 73">
            <a:extLst>
              <a:ext uri="{FF2B5EF4-FFF2-40B4-BE49-F238E27FC236}">
                <a16:creationId xmlns:a16="http://schemas.microsoft.com/office/drawing/2014/main" id="{8A2F4CB1-504F-DFEA-E43B-D66BDAEB3594}"/>
              </a:ext>
            </a:extLst>
          </p:cNvPr>
          <p:cNvSpPr txBox="1"/>
          <p:nvPr/>
        </p:nvSpPr>
        <p:spPr>
          <a:xfrm>
            <a:off x="7385750" y="3781960"/>
            <a:ext cx="1210588" cy="830997"/>
          </a:xfrm>
          <a:prstGeom prst="rect">
            <a:avLst/>
          </a:prstGeom>
          <a:noFill/>
        </p:spPr>
        <p:txBody>
          <a:bodyPr wrap="none" rtlCol="0">
            <a:spAutoFit/>
          </a:bodyPr>
          <a:lstStyle/>
          <a:p>
            <a:pPr algn="ctr"/>
            <a:r>
              <a:rPr lang="zh-CN" altLang="en-US" sz="1600" dirty="0">
                <a:latin typeface="宋体" panose="02010600030101010101" pitchFamily="2" charset="-122"/>
                <a:ea typeface="宋体" panose="02010600030101010101" pitchFamily="2" charset="-122"/>
              </a:rPr>
              <a:t>提取数据集</a:t>
            </a:r>
            <a:endParaRPr lang="en-US" altLang="zh-CN" sz="1600" dirty="0">
              <a:latin typeface="宋体" panose="02010600030101010101" pitchFamily="2" charset="-122"/>
              <a:ea typeface="宋体" panose="02010600030101010101" pitchFamily="2" charset="-122"/>
            </a:endParaRPr>
          </a:p>
          <a:p>
            <a:pPr algn="ctr"/>
            <a:r>
              <a:rPr lang="zh-CN" altLang="en-US" sz="1600" dirty="0">
                <a:latin typeface="宋体" panose="02010600030101010101" pitchFamily="2" charset="-122"/>
                <a:ea typeface="宋体" panose="02010600030101010101" pitchFamily="2" charset="-122"/>
              </a:rPr>
              <a:t>固有特征</a:t>
            </a:r>
            <a:endParaRPr lang="en-US" altLang="zh-CN" sz="1600" dirty="0">
              <a:latin typeface="宋体" panose="02010600030101010101" pitchFamily="2" charset="-122"/>
              <a:ea typeface="宋体" panose="02010600030101010101" pitchFamily="2" charset="-122"/>
            </a:endParaRPr>
          </a:p>
          <a:p>
            <a:pPr algn="ctr"/>
            <a:r>
              <a:rPr lang="zh-CN" altLang="en-US" sz="1600" dirty="0">
                <a:latin typeface="宋体" panose="02010600030101010101" pitchFamily="2" charset="-122"/>
                <a:ea typeface="宋体" panose="02010600030101010101" pitchFamily="2" charset="-122"/>
              </a:rPr>
              <a:t>（指纹）</a:t>
            </a:r>
          </a:p>
        </p:txBody>
      </p:sp>
      <p:sp>
        <p:nvSpPr>
          <p:cNvPr id="75" name="矩形: 圆角 74">
            <a:extLst>
              <a:ext uri="{FF2B5EF4-FFF2-40B4-BE49-F238E27FC236}">
                <a16:creationId xmlns:a16="http://schemas.microsoft.com/office/drawing/2014/main" id="{0603EE2A-E2E6-27F0-EC46-0A8BCA2E10FA}"/>
              </a:ext>
            </a:extLst>
          </p:cNvPr>
          <p:cNvSpPr/>
          <p:nvPr/>
        </p:nvSpPr>
        <p:spPr>
          <a:xfrm>
            <a:off x="8865482" y="3555901"/>
            <a:ext cx="878541" cy="519953"/>
          </a:xfrm>
          <a:prstGeom prst="roundRect">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文本框 75">
            <a:extLst>
              <a:ext uri="{FF2B5EF4-FFF2-40B4-BE49-F238E27FC236}">
                <a16:creationId xmlns:a16="http://schemas.microsoft.com/office/drawing/2014/main" id="{F29FD270-A5A6-8B74-44AE-DCBF81FDE053}"/>
              </a:ext>
            </a:extLst>
          </p:cNvPr>
          <p:cNvSpPr txBox="1"/>
          <p:nvPr/>
        </p:nvSpPr>
        <p:spPr>
          <a:xfrm>
            <a:off x="8890015" y="4132020"/>
            <a:ext cx="1210588" cy="584775"/>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保持不变的</a:t>
            </a:r>
            <a:endParaRPr lang="en-US" altLang="zh-CN" sz="1600" dirty="0">
              <a:latin typeface="Times New Roman" panose="02020603050405020304" pitchFamily="18" charset="0"/>
              <a:ea typeface="宋体" panose="02010600030101010101" pitchFamily="2" charset="-122"/>
              <a:cs typeface="Times New Roman" panose="02020603050405020304" pitchFamily="18" charset="0"/>
            </a:endParaRPr>
          </a:p>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数据集</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A</a:t>
            </a:r>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78" name="文本框 77">
            <a:extLst>
              <a:ext uri="{FF2B5EF4-FFF2-40B4-BE49-F238E27FC236}">
                <a16:creationId xmlns:a16="http://schemas.microsoft.com/office/drawing/2014/main" id="{02D93827-2BB4-AB96-DDBD-55AF0E83C378}"/>
              </a:ext>
            </a:extLst>
          </p:cNvPr>
          <p:cNvSpPr txBox="1"/>
          <p:nvPr/>
        </p:nvSpPr>
        <p:spPr>
          <a:xfrm>
            <a:off x="3266689" y="4197458"/>
            <a:ext cx="2954655" cy="584775"/>
          </a:xfrm>
          <a:prstGeom prst="rect">
            <a:avLst/>
          </a:prstGeom>
          <a:noFill/>
        </p:spPr>
        <p:txBody>
          <a:bodyPr wrap="none" rtlCol="0">
            <a:spAutoFit/>
          </a:bodyPr>
          <a:lstStyle/>
          <a:p>
            <a:pPr algn="ctr"/>
            <a:r>
              <a:rPr lang="zh-CN" altLang="en-US" sz="1600" dirty="0">
                <a:solidFill>
                  <a:srgbClr val="FF0000"/>
                </a:solidFill>
                <a:latin typeface="宋体" panose="02010600030101010101" pitchFamily="2" charset="-122"/>
                <a:ea typeface="宋体" panose="02010600030101010101" pitchFamily="2" charset="-122"/>
              </a:rPr>
              <a:t>比如假设可疑模型利用数据集</a:t>
            </a:r>
            <a:r>
              <a:rPr lang="en-US" altLang="zh-CN" sz="1600" dirty="0">
                <a:solidFill>
                  <a:srgbClr val="FF0000"/>
                </a:solidFill>
                <a:latin typeface="宋体" panose="02010600030101010101" pitchFamily="2" charset="-122"/>
                <a:ea typeface="宋体" panose="02010600030101010101" pitchFamily="2" charset="-122"/>
              </a:rPr>
              <a:t>A</a:t>
            </a:r>
          </a:p>
          <a:p>
            <a:pPr algn="ctr"/>
            <a:r>
              <a:rPr lang="zh-CN" altLang="en-US" sz="1600" dirty="0">
                <a:solidFill>
                  <a:srgbClr val="FF0000"/>
                </a:solidFill>
                <a:latin typeface="宋体" panose="02010600030101010101" pitchFamily="2" charset="-122"/>
                <a:ea typeface="宋体" panose="02010600030101010101" pitchFamily="2" charset="-122"/>
              </a:rPr>
              <a:t>完成节点分类任务</a:t>
            </a:r>
          </a:p>
        </p:txBody>
      </p:sp>
    </p:spTree>
    <p:extLst>
      <p:ext uri="{BB962C8B-B14F-4D97-AF65-F5344CB8AC3E}">
        <p14:creationId xmlns:p14="http://schemas.microsoft.com/office/powerpoint/2010/main" val="27361431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148FC5F0-2F2B-EC2F-F65C-F29D57A4268E}"/>
              </a:ext>
            </a:extLst>
          </p:cNvPr>
          <p:cNvPicPr>
            <a:picLocks noChangeAspect="1"/>
          </p:cNvPicPr>
          <p:nvPr/>
        </p:nvPicPr>
        <p:blipFill>
          <a:blip r:embed="rId2"/>
          <a:stretch>
            <a:fillRect/>
          </a:stretch>
        </p:blipFill>
        <p:spPr>
          <a:xfrm>
            <a:off x="99251" y="3429000"/>
            <a:ext cx="6635016" cy="2841246"/>
          </a:xfrm>
          <a:prstGeom prst="rect">
            <a:avLst/>
          </a:prstGeom>
        </p:spPr>
      </p:pic>
      <p:pic>
        <p:nvPicPr>
          <p:cNvPr id="7" name="图片 6">
            <a:extLst>
              <a:ext uri="{FF2B5EF4-FFF2-40B4-BE49-F238E27FC236}">
                <a16:creationId xmlns:a16="http://schemas.microsoft.com/office/drawing/2014/main" id="{0FB1663D-6C6C-8117-F7A6-1AAEBFA59B85}"/>
              </a:ext>
            </a:extLst>
          </p:cNvPr>
          <p:cNvPicPr>
            <a:picLocks noChangeAspect="1"/>
          </p:cNvPicPr>
          <p:nvPr/>
        </p:nvPicPr>
        <p:blipFill>
          <a:blip r:embed="rId3"/>
          <a:stretch>
            <a:fillRect/>
          </a:stretch>
        </p:blipFill>
        <p:spPr>
          <a:xfrm>
            <a:off x="648994" y="300286"/>
            <a:ext cx="6085273" cy="2835803"/>
          </a:xfrm>
          <a:prstGeom prst="rect">
            <a:avLst/>
          </a:prstGeom>
        </p:spPr>
      </p:pic>
      <p:sp>
        <p:nvSpPr>
          <p:cNvPr id="3" name="文本框 2">
            <a:extLst>
              <a:ext uri="{FF2B5EF4-FFF2-40B4-BE49-F238E27FC236}">
                <a16:creationId xmlns:a16="http://schemas.microsoft.com/office/drawing/2014/main" id="{BD676823-835A-D4B9-801F-0CAB3C30ED26}"/>
              </a:ext>
            </a:extLst>
          </p:cNvPr>
          <p:cNvSpPr txBox="1"/>
          <p:nvPr/>
        </p:nvSpPr>
        <p:spPr>
          <a:xfrm>
            <a:off x="6585079" y="2021453"/>
            <a:ext cx="5451410" cy="2554545"/>
          </a:xfrm>
          <a:prstGeom prst="rect">
            <a:avLst/>
          </a:prstGeom>
          <a:noFill/>
        </p:spPr>
        <p:txBody>
          <a:bodyPr wrap="square">
            <a:spAutoFit/>
          </a:bodyPr>
          <a:lstStyle/>
          <a:p>
            <a:pPr marL="285750" indent="-285750">
              <a:buFont typeface="Arial" panose="020B0604020202020204" pitchFamily="34" charset="0"/>
              <a:buChar char="•"/>
            </a:pPr>
            <a:r>
              <a:rPr lang="zh-CN" altLang="en-US" sz="1600" b="0" i="0" dirty="0">
                <a:effectLst/>
                <a:latin typeface="宋体" panose="02010600030101010101" pitchFamily="2" charset="-122"/>
                <a:ea typeface="宋体" panose="02010600030101010101" pitchFamily="2" charset="-122"/>
              </a:rPr>
              <a:t>为了克服重建高质量图的难题，采用图扩散模型作为图生成器。</a:t>
            </a:r>
            <a:endParaRPr lang="en-US" altLang="zh-CN" sz="1600" b="0" i="0" dirty="0">
              <a:effectLst/>
              <a:latin typeface="宋体" panose="02010600030101010101" pitchFamily="2" charset="-122"/>
              <a:ea typeface="宋体" panose="02010600030101010101" pitchFamily="2" charset="-122"/>
            </a:endParaRPr>
          </a:p>
          <a:p>
            <a:pPr marL="285750" indent="-285750">
              <a:buFont typeface="Arial" panose="020B0604020202020204" pitchFamily="34" charset="0"/>
              <a:buChar char="•"/>
            </a:pPr>
            <a:endParaRPr lang="en-US" altLang="zh-CN" sz="1600" dirty="0">
              <a:latin typeface="宋体" panose="02010600030101010101" pitchFamily="2" charset="-122"/>
              <a:ea typeface="宋体" panose="02010600030101010101" pitchFamily="2" charset="-122"/>
            </a:endParaRPr>
          </a:p>
          <a:p>
            <a:pPr marL="285750" indent="-285750">
              <a:buFont typeface="Arial" panose="020B0604020202020204" pitchFamily="34" charset="0"/>
              <a:buChar char="•"/>
            </a:pPr>
            <a:r>
              <a:rPr lang="en-US" altLang="zh-CN" sz="1600" b="0" i="0" dirty="0" err="1">
                <a:effectLst/>
                <a:latin typeface="宋体" panose="02010600030101010101" pitchFamily="2" charset="-122"/>
                <a:ea typeface="宋体" panose="02010600030101010101" pitchFamily="2" charset="-122"/>
              </a:rPr>
              <a:t>Gnn</a:t>
            </a:r>
            <a:r>
              <a:rPr lang="zh-CN" altLang="en-US" sz="1600" b="0" i="0" dirty="0">
                <a:effectLst/>
                <a:latin typeface="宋体" panose="02010600030101010101" pitchFamily="2" charset="-122"/>
                <a:ea typeface="宋体" panose="02010600030101010101" pitchFamily="2" charset="-122"/>
              </a:rPr>
              <a:t>的参数 和 </a:t>
            </a:r>
            <a:r>
              <a:rPr lang="en-US" altLang="zh-CN" sz="1600" b="0" i="0" dirty="0">
                <a:effectLst/>
                <a:latin typeface="宋体" panose="02010600030101010101" pitchFamily="2" charset="-122"/>
                <a:ea typeface="宋体" panose="02010600030101010101" pitchFamily="2" charset="-122"/>
              </a:rPr>
              <a:t>Graph  </a:t>
            </a:r>
          </a:p>
          <a:p>
            <a:pPr marL="285750" indent="-285750">
              <a:buFont typeface="Arial" panose="020B0604020202020204" pitchFamily="34" charset="0"/>
              <a:buChar char="•"/>
            </a:pPr>
            <a:r>
              <a:rPr lang="zh-CN" altLang="en-US" sz="1600" b="0" i="0" dirty="0">
                <a:effectLst/>
                <a:latin typeface="宋体" panose="02010600030101010101" pitchFamily="2" charset="-122"/>
                <a:ea typeface="宋体" panose="02010600030101010101" pitchFamily="2" charset="-122"/>
              </a:rPr>
              <a:t>此外，</a:t>
            </a:r>
            <a:r>
              <a:rPr lang="en-US" altLang="zh-CN" sz="1600" b="0" i="0" dirty="0" err="1">
                <a:effectLst/>
                <a:latin typeface="宋体" panose="02010600030101010101" pitchFamily="2" charset="-122"/>
                <a:ea typeface="宋体" panose="02010600030101010101" pitchFamily="2" charset="-122"/>
              </a:rPr>
              <a:t>GraphSteal</a:t>
            </a:r>
            <a:r>
              <a:rPr lang="zh-CN" altLang="en-US" sz="1600" b="0" i="0" dirty="0">
                <a:effectLst/>
                <a:latin typeface="宋体" panose="02010600030101010101" pitchFamily="2" charset="-122"/>
                <a:ea typeface="宋体" panose="02010600030101010101" pitchFamily="2" charset="-122"/>
              </a:rPr>
              <a:t>中所使用的图扩散模型还采用了扩散噪声优化算法，能够生成一组更接近目标</a:t>
            </a:r>
            <a:r>
              <a:rPr lang="en-US" altLang="zh-CN" sz="1600" b="0" i="0" dirty="0">
                <a:effectLst/>
                <a:latin typeface="宋体" panose="02010600030101010101" pitchFamily="2" charset="-122"/>
                <a:ea typeface="宋体" panose="02010600030101010101" pitchFamily="2" charset="-122"/>
              </a:rPr>
              <a:t>GNN</a:t>
            </a:r>
            <a:r>
              <a:rPr lang="zh-CN" altLang="en-US" sz="1600" b="0" i="0" dirty="0">
                <a:effectLst/>
                <a:latin typeface="宋体" panose="02010600030101010101" pitchFamily="2" charset="-122"/>
                <a:ea typeface="宋体" panose="02010600030101010101" pitchFamily="2" charset="-122"/>
              </a:rPr>
              <a:t>训练集的候选图。</a:t>
            </a:r>
            <a:endParaRPr lang="en-US" altLang="zh-CN" sz="1600" b="0" i="0" dirty="0">
              <a:effectLst/>
              <a:latin typeface="宋体" panose="02010600030101010101" pitchFamily="2" charset="-122"/>
              <a:ea typeface="宋体" panose="02010600030101010101" pitchFamily="2" charset="-122"/>
            </a:endParaRPr>
          </a:p>
          <a:p>
            <a:pPr marL="285750" indent="-285750">
              <a:buFont typeface="Arial" panose="020B0604020202020204" pitchFamily="34" charset="0"/>
              <a:buChar char="•"/>
            </a:pPr>
            <a:r>
              <a:rPr lang="zh-CN" altLang="en-US" sz="1600" b="0" i="0" dirty="0">
                <a:effectLst/>
                <a:latin typeface="宋体" panose="02010600030101010101" pitchFamily="2" charset="-122"/>
                <a:ea typeface="宋体" panose="02010600030101010101" pitchFamily="2" charset="-122"/>
              </a:rPr>
              <a:t>另外，</a:t>
            </a:r>
            <a:r>
              <a:rPr lang="en-US" altLang="zh-CN" sz="1600" b="0" i="0" dirty="0">
                <a:solidFill>
                  <a:srgbClr val="FF0000"/>
                </a:solidFill>
                <a:effectLst/>
                <a:latin typeface="宋体" panose="02010600030101010101" pitchFamily="2" charset="-122"/>
                <a:ea typeface="宋体" panose="02010600030101010101" pitchFamily="2" charset="-122"/>
              </a:rPr>
              <a:t>GNN</a:t>
            </a:r>
            <a:r>
              <a:rPr lang="zh-CN" altLang="en-US" sz="1600" b="0" i="0" dirty="0">
                <a:solidFill>
                  <a:srgbClr val="FF0000"/>
                </a:solidFill>
                <a:effectLst/>
                <a:latin typeface="宋体" panose="02010600030101010101" pitchFamily="2" charset="-122"/>
                <a:ea typeface="宋体" panose="02010600030101010101" pitchFamily="2" charset="-122"/>
              </a:rPr>
              <a:t>模型参数与训练数据之间存在紧密联系</a:t>
            </a:r>
            <a:r>
              <a:rPr lang="zh-CN" altLang="en-US" sz="1600" b="0" i="0" dirty="0">
                <a:effectLst/>
                <a:latin typeface="宋体" panose="02010600030101010101" pitchFamily="2" charset="-122"/>
                <a:ea typeface="宋体" panose="02010600030101010101" pitchFamily="2" charset="-122"/>
              </a:rPr>
              <a:t>。基于该定理，提出了一种</a:t>
            </a:r>
            <a:r>
              <a:rPr lang="zh-CN" altLang="en-US" sz="1600" b="0" i="0" dirty="0">
                <a:solidFill>
                  <a:srgbClr val="FF0000"/>
                </a:solidFill>
                <a:effectLst/>
                <a:latin typeface="宋体" panose="02010600030101010101" pitchFamily="2" charset="-122"/>
                <a:ea typeface="宋体" panose="02010600030101010101" pitchFamily="2" charset="-122"/>
              </a:rPr>
              <a:t>模型参数引导</a:t>
            </a:r>
            <a:r>
              <a:rPr lang="zh-CN" altLang="en-US" sz="1600" b="0" i="0" dirty="0">
                <a:effectLst/>
                <a:latin typeface="宋体" panose="02010600030101010101" pitchFamily="2" charset="-122"/>
                <a:ea typeface="宋体" panose="02010600030101010101" pitchFamily="2" charset="-122"/>
              </a:rPr>
              <a:t>的图选择方法，利用</a:t>
            </a:r>
            <a:r>
              <a:rPr lang="en-US" altLang="zh-CN" sz="1600" b="0" i="0" dirty="0">
                <a:effectLst/>
                <a:latin typeface="宋体" panose="02010600030101010101" pitchFamily="2" charset="-122"/>
                <a:ea typeface="宋体" panose="02010600030101010101" pitchFamily="2" charset="-122"/>
              </a:rPr>
              <a:t>GNN</a:t>
            </a:r>
            <a:r>
              <a:rPr lang="zh-CN" altLang="en-US" sz="1600" b="0" i="0" dirty="0">
                <a:effectLst/>
                <a:latin typeface="宋体" panose="02010600030101010101" pitchFamily="2" charset="-122"/>
                <a:ea typeface="宋体" panose="02010600030101010101" pitchFamily="2" charset="-122"/>
              </a:rPr>
              <a:t>的参数从图扩散模型生成的候选图集中识别出训练图。</a:t>
            </a:r>
            <a:endParaRPr lang="zh-CN" altLang="en-US" sz="1600" dirty="0">
              <a:latin typeface="宋体" panose="02010600030101010101" pitchFamily="2" charset="-122"/>
              <a:ea typeface="宋体" panose="02010600030101010101" pitchFamily="2" charset="-122"/>
            </a:endParaRPr>
          </a:p>
        </p:txBody>
      </p:sp>
      <p:sp>
        <p:nvSpPr>
          <p:cNvPr id="2" name="矩形 1">
            <a:extLst>
              <a:ext uri="{FF2B5EF4-FFF2-40B4-BE49-F238E27FC236}">
                <a16:creationId xmlns:a16="http://schemas.microsoft.com/office/drawing/2014/main" id="{D5B51BD4-79DE-0DCD-CFB8-2B191E00C044}"/>
              </a:ext>
            </a:extLst>
          </p:cNvPr>
          <p:cNvSpPr/>
          <p:nvPr/>
        </p:nvSpPr>
        <p:spPr>
          <a:xfrm>
            <a:off x="7019365" y="502024"/>
            <a:ext cx="977153" cy="67235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Graph </a:t>
            </a:r>
            <a:endParaRPr lang="zh-CN" altLang="en-US" dirty="0"/>
          </a:p>
        </p:txBody>
      </p:sp>
      <p:sp>
        <p:nvSpPr>
          <p:cNvPr id="4" name="矩形 3">
            <a:extLst>
              <a:ext uri="{FF2B5EF4-FFF2-40B4-BE49-F238E27FC236}">
                <a16:creationId xmlns:a16="http://schemas.microsoft.com/office/drawing/2014/main" id="{0D8EEE67-8155-71A1-7274-C9C4F9AC3A79}"/>
              </a:ext>
            </a:extLst>
          </p:cNvPr>
          <p:cNvSpPr/>
          <p:nvPr/>
        </p:nvSpPr>
        <p:spPr>
          <a:xfrm>
            <a:off x="9310784" y="544563"/>
            <a:ext cx="977153" cy="67235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GNN </a:t>
            </a:r>
            <a:r>
              <a:rPr lang="zh-CN" altLang="en-US" dirty="0"/>
              <a:t>参数</a:t>
            </a:r>
          </a:p>
        </p:txBody>
      </p:sp>
      <p:sp>
        <p:nvSpPr>
          <p:cNvPr id="6" name="矩形 5">
            <a:extLst>
              <a:ext uri="{FF2B5EF4-FFF2-40B4-BE49-F238E27FC236}">
                <a16:creationId xmlns:a16="http://schemas.microsoft.com/office/drawing/2014/main" id="{384A10D5-798C-FFCC-C79C-BAA2F3BD5D96}"/>
              </a:ext>
            </a:extLst>
          </p:cNvPr>
          <p:cNvSpPr/>
          <p:nvPr/>
        </p:nvSpPr>
        <p:spPr>
          <a:xfrm>
            <a:off x="9448800" y="1382011"/>
            <a:ext cx="1461247" cy="67235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t>目标</a:t>
            </a:r>
            <a:r>
              <a:rPr lang="en-US" altLang="zh-CN" dirty="0"/>
              <a:t>GNN  </a:t>
            </a:r>
            <a:r>
              <a:rPr lang="zh-CN" altLang="en-US" dirty="0"/>
              <a:t>参数</a:t>
            </a:r>
          </a:p>
        </p:txBody>
      </p:sp>
      <p:sp>
        <p:nvSpPr>
          <p:cNvPr id="8" name="矩形 7">
            <a:extLst>
              <a:ext uri="{FF2B5EF4-FFF2-40B4-BE49-F238E27FC236}">
                <a16:creationId xmlns:a16="http://schemas.microsoft.com/office/drawing/2014/main" id="{61D54C41-906F-9A49-00BE-7637C89107D4}"/>
              </a:ext>
            </a:extLst>
          </p:cNvPr>
          <p:cNvSpPr/>
          <p:nvPr/>
        </p:nvSpPr>
        <p:spPr>
          <a:xfrm>
            <a:off x="7180730" y="1310957"/>
            <a:ext cx="977153" cy="67235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Graph </a:t>
            </a:r>
            <a:endParaRPr lang="zh-CN" altLang="en-US" dirty="0"/>
          </a:p>
        </p:txBody>
      </p:sp>
      <p:cxnSp>
        <p:nvCxnSpPr>
          <p:cNvPr id="10" name="直接箭头连接符 9">
            <a:extLst>
              <a:ext uri="{FF2B5EF4-FFF2-40B4-BE49-F238E27FC236}">
                <a16:creationId xmlns:a16="http://schemas.microsoft.com/office/drawing/2014/main" id="{9B370898-5D09-B3F5-E5C3-8A985C5EE059}"/>
              </a:ext>
            </a:extLst>
          </p:cNvPr>
          <p:cNvCxnSpPr/>
          <p:nvPr/>
        </p:nvCxnSpPr>
        <p:spPr>
          <a:xfrm>
            <a:off x="8157883" y="838200"/>
            <a:ext cx="92336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 name="直接箭头连接符 11">
            <a:extLst>
              <a:ext uri="{FF2B5EF4-FFF2-40B4-BE49-F238E27FC236}">
                <a16:creationId xmlns:a16="http://schemas.microsoft.com/office/drawing/2014/main" id="{30EA5061-E8BE-19A2-B8D8-0AD8F8252F2B}"/>
              </a:ext>
            </a:extLst>
          </p:cNvPr>
          <p:cNvCxnSpPr/>
          <p:nvPr/>
        </p:nvCxnSpPr>
        <p:spPr>
          <a:xfrm flipH="1">
            <a:off x="8355106" y="1647133"/>
            <a:ext cx="95567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259982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C750AAAC-9ECA-3507-3BE6-3130B42C8875}"/>
              </a:ext>
            </a:extLst>
          </p:cNvPr>
          <p:cNvPicPr>
            <a:picLocks noChangeAspect="1"/>
          </p:cNvPicPr>
          <p:nvPr/>
        </p:nvPicPr>
        <p:blipFill>
          <a:blip r:embed="rId2"/>
          <a:stretch>
            <a:fillRect/>
          </a:stretch>
        </p:blipFill>
        <p:spPr>
          <a:xfrm>
            <a:off x="383231" y="181155"/>
            <a:ext cx="6266392" cy="2827518"/>
          </a:xfrm>
          <a:prstGeom prst="rect">
            <a:avLst/>
          </a:prstGeom>
        </p:spPr>
      </p:pic>
      <p:pic>
        <p:nvPicPr>
          <p:cNvPr id="5" name="图片 4">
            <a:extLst>
              <a:ext uri="{FF2B5EF4-FFF2-40B4-BE49-F238E27FC236}">
                <a16:creationId xmlns:a16="http://schemas.microsoft.com/office/drawing/2014/main" id="{58E4B780-E4E3-940C-1EA9-922B0586E177}"/>
              </a:ext>
            </a:extLst>
          </p:cNvPr>
          <p:cNvPicPr>
            <a:picLocks noChangeAspect="1"/>
          </p:cNvPicPr>
          <p:nvPr/>
        </p:nvPicPr>
        <p:blipFill>
          <a:blip r:embed="rId3"/>
          <a:stretch>
            <a:fillRect/>
          </a:stretch>
        </p:blipFill>
        <p:spPr>
          <a:xfrm>
            <a:off x="286110" y="3148642"/>
            <a:ext cx="7772400" cy="3223779"/>
          </a:xfrm>
          <a:prstGeom prst="rect">
            <a:avLst/>
          </a:prstGeom>
        </p:spPr>
      </p:pic>
      <p:pic>
        <p:nvPicPr>
          <p:cNvPr id="7" name="图片 6">
            <a:extLst>
              <a:ext uri="{FF2B5EF4-FFF2-40B4-BE49-F238E27FC236}">
                <a16:creationId xmlns:a16="http://schemas.microsoft.com/office/drawing/2014/main" id="{6EFCA68D-862A-52D8-73F3-46995817DFC3}"/>
              </a:ext>
            </a:extLst>
          </p:cNvPr>
          <p:cNvPicPr>
            <a:picLocks noChangeAspect="1"/>
          </p:cNvPicPr>
          <p:nvPr/>
        </p:nvPicPr>
        <p:blipFill>
          <a:blip r:embed="rId4"/>
          <a:stretch>
            <a:fillRect/>
          </a:stretch>
        </p:blipFill>
        <p:spPr>
          <a:xfrm>
            <a:off x="6226301" y="1495469"/>
            <a:ext cx="5862182" cy="882931"/>
          </a:xfrm>
          <a:prstGeom prst="rect">
            <a:avLst/>
          </a:prstGeom>
        </p:spPr>
      </p:pic>
      <p:sp>
        <p:nvSpPr>
          <p:cNvPr id="2" name="文本框 1">
            <a:extLst>
              <a:ext uri="{FF2B5EF4-FFF2-40B4-BE49-F238E27FC236}">
                <a16:creationId xmlns:a16="http://schemas.microsoft.com/office/drawing/2014/main" id="{FC544109-46DB-2B8F-E838-FE31B67D6953}"/>
              </a:ext>
            </a:extLst>
          </p:cNvPr>
          <p:cNvSpPr txBox="1"/>
          <p:nvPr/>
        </p:nvSpPr>
        <p:spPr>
          <a:xfrm>
            <a:off x="8462682" y="3148642"/>
            <a:ext cx="394660" cy="1477328"/>
          </a:xfrm>
          <a:prstGeom prst="rect">
            <a:avLst/>
          </a:prstGeom>
          <a:noFill/>
        </p:spPr>
        <p:txBody>
          <a:bodyPr wrap="none" rtlCol="0">
            <a:spAutoFit/>
          </a:bodyPr>
          <a:lstStyle/>
          <a:p>
            <a:r>
              <a:rPr lang="en-US" altLang="zh-CN" dirty="0"/>
              <a:t>A </a:t>
            </a:r>
          </a:p>
          <a:p>
            <a:endParaRPr lang="en-US" altLang="zh-CN" dirty="0"/>
          </a:p>
          <a:p>
            <a:endParaRPr lang="en-US" altLang="zh-CN" dirty="0"/>
          </a:p>
          <a:p>
            <a:endParaRPr lang="en-US" altLang="zh-CN" dirty="0"/>
          </a:p>
          <a:p>
            <a:r>
              <a:rPr lang="en-US" altLang="zh-CN" dirty="0"/>
              <a:t>B</a:t>
            </a:r>
            <a:endParaRPr lang="zh-CN" altLang="en-US" dirty="0"/>
          </a:p>
        </p:txBody>
      </p:sp>
      <p:sp>
        <p:nvSpPr>
          <p:cNvPr id="3" name="文本框 2">
            <a:extLst>
              <a:ext uri="{FF2B5EF4-FFF2-40B4-BE49-F238E27FC236}">
                <a16:creationId xmlns:a16="http://schemas.microsoft.com/office/drawing/2014/main" id="{B7FF4F3E-5B22-C0DA-C665-F59BB3ED547F}"/>
              </a:ext>
            </a:extLst>
          </p:cNvPr>
          <p:cNvSpPr txBox="1"/>
          <p:nvPr/>
        </p:nvSpPr>
        <p:spPr>
          <a:xfrm>
            <a:off x="10336306" y="3148642"/>
            <a:ext cx="785793" cy="369332"/>
          </a:xfrm>
          <a:prstGeom prst="rect">
            <a:avLst/>
          </a:prstGeom>
          <a:noFill/>
        </p:spPr>
        <p:txBody>
          <a:bodyPr wrap="none" rtlCol="0">
            <a:spAutoFit/>
          </a:bodyPr>
          <a:lstStyle/>
          <a:p>
            <a:r>
              <a:rPr lang="en-US" altLang="zh-CN" dirty="0"/>
              <a:t>A1 A2</a:t>
            </a:r>
            <a:endParaRPr lang="zh-CN" altLang="en-US" dirty="0"/>
          </a:p>
        </p:txBody>
      </p:sp>
      <p:sp>
        <p:nvSpPr>
          <p:cNvPr id="6" name="文本框 5">
            <a:extLst>
              <a:ext uri="{FF2B5EF4-FFF2-40B4-BE49-F238E27FC236}">
                <a16:creationId xmlns:a16="http://schemas.microsoft.com/office/drawing/2014/main" id="{2ED94619-58FC-E709-1670-4F60D1F9178F}"/>
              </a:ext>
            </a:extLst>
          </p:cNvPr>
          <p:cNvSpPr txBox="1"/>
          <p:nvPr/>
        </p:nvSpPr>
        <p:spPr>
          <a:xfrm>
            <a:off x="10502217" y="4243574"/>
            <a:ext cx="453970" cy="369332"/>
          </a:xfrm>
          <a:prstGeom prst="rect">
            <a:avLst/>
          </a:prstGeom>
          <a:noFill/>
        </p:spPr>
        <p:txBody>
          <a:bodyPr wrap="none" rtlCol="0">
            <a:spAutoFit/>
          </a:bodyPr>
          <a:lstStyle/>
          <a:p>
            <a:r>
              <a:rPr lang="en-US" altLang="zh-CN" dirty="0"/>
              <a:t>A2</a:t>
            </a:r>
            <a:endParaRPr lang="zh-CN" altLang="en-US" dirty="0"/>
          </a:p>
        </p:txBody>
      </p:sp>
    </p:spTree>
    <p:extLst>
      <p:ext uri="{BB962C8B-B14F-4D97-AF65-F5344CB8AC3E}">
        <p14:creationId xmlns:p14="http://schemas.microsoft.com/office/powerpoint/2010/main" val="67747151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圆角 3">
            <a:extLst>
              <a:ext uri="{FF2B5EF4-FFF2-40B4-BE49-F238E27FC236}">
                <a16:creationId xmlns:a16="http://schemas.microsoft.com/office/drawing/2014/main" id="{BC3619B2-C825-41C1-82B8-749601EC1FA3}"/>
              </a:ext>
            </a:extLst>
          </p:cNvPr>
          <p:cNvSpPr/>
          <p:nvPr/>
        </p:nvSpPr>
        <p:spPr>
          <a:xfrm>
            <a:off x="2421589" y="1590629"/>
            <a:ext cx="878541" cy="519953"/>
          </a:xfrm>
          <a:prstGeom prst="roundRect">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8DE3ED84-6FBA-B2DF-2692-1E793E431D3D}"/>
              </a:ext>
            </a:extLst>
          </p:cNvPr>
          <p:cNvSpPr txBox="1"/>
          <p:nvPr/>
        </p:nvSpPr>
        <p:spPr>
          <a:xfrm>
            <a:off x="2446122" y="2166748"/>
            <a:ext cx="947695"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数据集</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A</a:t>
            </a:r>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6" name="文本框 5">
            <a:extLst>
              <a:ext uri="{FF2B5EF4-FFF2-40B4-BE49-F238E27FC236}">
                <a16:creationId xmlns:a16="http://schemas.microsoft.com/office/drawing/2014/main" id="{EF8334DD-1AAB-9488-3158-B85E0F0E0F28}"/>
              </a:ext>
            </a:extLst>
          </p:cNvPr>
          <p:cNvSpPr txBox="1"/>
          <p:nvPr/>
        </p:nvSpPr>
        <p:spPr>
          <a:xfrm>
            <a:off x="620966" y="2367735"/>
            <a:ext cx="947695"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所有者</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A</a:t>
            </a:r>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7" name="椭圆 6">
            <a:extLst>
              <a:ext uri="{FF2B5EF4-FFF2-40B4-BE49-F238E27FC236}">
                <a16:creationId xmlns:a16="http://schemas.microsoft.com/office/drawing/2014/main" id="{AB31C358-0F83-3DF0-7606-C27F0E9169AF}"/>
              </a:ext>
            </a:extLst>
          </p:cNvPr>
          <p:cNvSpPr/>
          <p:nvPr/>
        </p:nvSpPr>
        <p:spPr>
          <a:xfrm>
            <a:off x="494178" y="2254623"/>
            <a:ext cx="1201270" cy="56477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圆角 28">
            <a:extLst>
              <a:ext uri="{FF2B5EF4-FFF2-40B4-BE49-F238E27FC236}">
                <a16:creationId xmlns:a16="http://schemas.microsoft.com/office/drawing/2014/main" id="{97876881-2B8F-AFF5-D6F5-C51BCB9131FC}"/>
              </a:ext>
            </a:extLst>
          </p:cNvPr>
          <p:cNvSpPr/>
          <p:nvPr/>
        </p:nvSpPr>
        <p:spPr>
          <a:xfrm>
            <a:off x="2421589" y="2819400"/>
            <a:ext cx="878541" cy="519953"/>
          </a:xfrm>
          <a:prstGeom prst="round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文本框 29">
            <a:extLst>
              <a:ext uri="{FF2B5EF4-FFF2-40B4-BE49-F238E27FC236}">
                <a16:creationId xmlns:a16="http://schemas.microsoft.com/office/drawing/2014/main" id="{133ECF0A-588D-E726-CFF8-A998E9D8F96D}"/>
              </a:ext>
            </a:extLst>
          </p:cNvPr>
          <p:cNvSpPr txBox="1"/>
          <p:nvPr/>
        </p:nvSpPr>
        <p:spPr>
          <a:xfrm>
            <a:off x="2387011" y="3429000"/>
            <a:ext cx="936475"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数据集</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B</a:t>
            </a:r>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32" name="连接符: 肘形 31">
            <a:extLst>
              <a:ext uri="{FF2B5EF4-FFF2-40B4-BE49-F238E27FC236}">
                <a16:creationId xmlns:a16="http://schemas.microsoft.com/office/drawing/2014/main" id="{78A6BD43-FA40-CDE2-63EB-264FF3997E42}"/>
              </a:ext>
            </a:extLst>
          </p:cNvPr>
          <p:cNvCxnSpPr>
            <a:stCxn id="7" idx="6"/>
            <a:endCxn id="4" idx="1"/>
          </p:cNvCxnSpPr>
          <p:nvPr/>
        </p:nvCxnSpPr>
        <p:spPr>
          <a:xfrm flipV="1">
            <a:off x="1695448" y="1850606"/>
            <a:ext cx="726141" cy="686406"/>
          </a:xfrm>
          <a:prstGeom prst="bentConnector3">
            <a:avLst>
              <a:gd name="adj1" fmla="val 19136"/>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5" name="连接符: 肘形 34">
            <a:extLst>
              <a:ext uri="{FF2B5EF4-FFF2-40B4-BE49-F238E27FC236}">
                <a16:creationId xmlns:a16="http://schemas.microsoft.com/office/drawing/2014/main" id="{2D2E7070-C794-DC6C-261E-F4609C161CB6}"/>
              </a:ext>
            </a:extLst>
          </p:cNvPr>
          <p:cNvCxnSpPr>
            <a:stCxn id="7" idx="6"/>
            <a:endCxn id="29" idx="1"/>
          </p:cNvCxnSpPr>
          <p:nvPr/>
        </p:nvCxnSpPr>
        <p:spPr>
          <a:xfrm>
            <a:off x="1695448" y="2537012"/>
            <a:ext cx="726141" cy="542365"/>
          </a:xfrm>
          <a:prstGeom prst="bentConnector3">
            <a:avLst>
              <a:gd name="adj1" fmla="val 19136"/>
            </a:avLst>
          </a:prstGeom>
          <a:ln>
            <a:tailEnd type="triangle"/>
          </a:ln>
        </p:spPr>
        <p:style>
          <a:lnRef idx="2">
            <a:schemeClr val="accent1"/>
          </a:lnRef>
          <a:fillRef idx="0">
            <a:schemeClr val="accent1"/>
          </a:fillRef>
          <a:effectRef idx="1">
            <a:schemeClr val="accent1"/>
          </a:effectRef>
          <a:fontRef idx="minor">
            <a:schemeClr val="tx1"/>
          </a:fontRef>
        </p:style>
      </p:cxnSp>
      <p:sp>
        <p:nvSpPr>
          <p:cNvPr id="38" name="文本框 37">
            <a:extLst>
              <a:ext uri="{FF2B5EF4-FFF2-40B4-BE49-F238E27FC236}">
                <a16:creationId xmlns:a16="http://schemas.microsoft.com/office/drawing/2014/main" id="{423944D9-EEE5-306B-B3FA-CBAF9E7E6FD1}"/>
              </a:ext>
            </a:extLst>
          </p:cNvPr>
          <p:cNvSpPr txBox="1"/>
          <p:nvPr/>
        </p:nvSpPr>
        <p:spPr>
          <a:xfrm>
            <a:off x="52521" y="106234"/>
            <a:ext cx="4840515" cy="1323439"/>
          </a:xfrm>
          <a:prstGeom prst="rect">
            <a:avLst/>
          </a:prstGeom>
          <a:noFill/>
        </p:spPr>
        <p:txBody>
          <a:bodyPr wrap="square" rtlCol="0">
            <a:spAutoFit/>
          </a:bodyPr>
          <a:lstStyle/>
          <a:p>
            <a:pPr algn="ct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假设可疑模型在数据集</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A</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和数据集</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B</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混合训练得到</a:t>
            </a:r>
            <a:endParaRPr lang="en-US" altLang="zh-CN" sz="1600" dirty="0">
              <a:latin typeface="Times New Roman" panose="02020603050405020304" pitchFamily="18" charset="0"/>
              <a:ea typeface="宋体" panose="02010600030101010101" pitchFamily="2" charset="-122"/>
              <a:cs typeface="Times New Roman" panose="02020603050405020304" pitchFamily="18" charset="0"/>
            </a:endParaRPr>
          </a:p>
          <a:p>
            <a:pPr algn="ctr"/>
            <a:r>
              <a:rPr lang="en-US" altLang="zh-CN" sz="16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sz="16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数据集类型、混合比例和训练任务未知</a:t>
            </a:r>
            <a:r>
              <a:rPr lang="en-US" altLang="zh-CN" sz="16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a:t>
            </a:r>
          </a:p>
          <a:p>
            <a:pPr algn="ct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数据集</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A</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和数据集</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B</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可以是同一领域</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不同领域</a:t>
            </a:r>
            <a:endParaRPr lang="en-US" altLang="zh-CN" sz="1600" dirty="0">
              <a:latin typeface="Times New Roman" panose="02020603050405020304" pitchFamily="18" charset="0"/>
              <a:ea typeface="宋体" panose="02010600030101010101" pitchFamily="2" charset="-122"/>
              <a:cs typeface="Times New Roman" panose="02020603050405020304" pitchFamily="18" charset="0"/>
            </a:endParaRPr>
          </a:p>
          <a:p>
            <a:pPr algn="ct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数据集</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A</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占比可能是</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30% 50% 80% </a:t>
            </a:r>
          </a:p>
          <a:p>
            <a:pPr algn="ct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训练任务可以是节点级、边级、图级</a:t>
            </a:r>
            <a:endParaRPr lang="en-US" altLang="zh-CN" sz="1600" dirty="0">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40" name="连接符: 肘形 39">
            <a:extLst>
              <a:ext uri="{FF2B5EF4-FFF2-40B4-BE49-F238E27FC236}">
                <a16:creationId xmlns:a16="http://schemas.microsoft.com/office/drawing/2014/main" id="{BF257953-7290-F53B-9064-02969DB10B1B}"/>
              </a:ext>
            </a:extLst>
          </p:cNvPr>
          <p:cNvCxnSpPr>
            <a:cxnSpLocks/>
            <a:stCxn id="4" idx="3"/>
          </p:cNvCxnSpPr>
          <p:nvPr/>
        </p:nvCxnSpPr>
        <p:spPr>
          <a:xfrm>
            <a:off x="3300130" y="1850606"/>
            <a:ext cx="800219" cy="574074"/>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2" name="连接符: 肘形 41">
            <a:extLst>
              <a:ext uri="{FF2B5EF4-FFF2-40B4-BE49-F238E27FC236}">
                <a16:creationId xmlns:a16="http://schemas.microsoft.com/office/drawing/2014/main" id="{F2A79227-89C6-AA7F-59BE-D1070C25B4EF}"/>
              </a:ext>
            </a:extLst>
          </p:cNvPr>
          <p:cNvCxnSpPr>
            <a:cxnSpLocks/>
          </p:cNvCxnSpPr>
          <p:nvPr/>
        </p:nvCxnSpPr>
        <p:spPr>
          <a:xfrm flipV="1">
            <a:off x="3300130" y="2424680"/>
            <a:ext cx="800219" cy="654696"/>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sp>
        <p:nvSpPr>
          <p:cNvPr id="46" name="矩形 45">
            <a:extLst>
              <a:ext uri="{FF2B5EF4-FFF2-40B4-BE49-F238E27FC236}">
                <a16:creationId xmlns:a16="http://schemas.microsoft.com/office/drawing/2014/main" id="{B688D656-21D0-3CA0-7DC5-2AF14C3D4089}"/>
              </a:ext>
            </a:extLst>
          </p:cNvPr>
          <p:cNvSpPr/>
          <p:nvPr/>
        </p:nvSpPr>
        <p:spPr>
          <a:xfrm>
            <a:off x="4100349" y="2143623"/>
            <a:ext cx="947696" cy="51995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文本框 46">
            <a:extLst>
              <a:ext uri="{FF2B5EF4-FFF2-40B4-BE49-F238E27FC236}">
                <a16:creationId xmlns:a16="http://schemas.microsoft.com/office/drawing/2014/main" id="{ED1B0576-70F6-24B4-64A1-6E1BA89D1ED6}"/>
              </a:ext>
            </a:extLst>
          </p:cNvPr>
          <p:cNvSpPr txBox="1"/>
          <p:nvPr/>
        </p:nvSpPr>
        <p:spPr>
          <a:xfrm>
            <a:off x="4071496" y="2640450"/>
            <a:ext cx="1005403"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可疑模型</a:t>
            </a:r>
          </a:p>
        </p:txBody>
      </p:sp>
      <p:sp>
        <p:nvSpPr>
          <p:cNvPr id="49" name="文本框 48">
            <a:extLst>
              <a:ext uri="{FF2B5EF4-FFF2-40B4-BE49-F238E27FC236}">
                <a16:creationId xmlns:a16="http://schemas.microsoft.com/office/drawing/2014/main" id="{27212B27-E22C-E52A-2945-AA3693F3CCB3}"/>
              </a:ext>
            </a:extLst>
          </p:cNvPr>
          <p:cNvSpPr txBox="1"/>
          <p:nvPr/>
        </p:nvSpPr>
        <p:spPr>
          <a:xfrm>
            <a:off x="347545" y="4094766"/>
            <a:ext cx="8453304" cy="1815882"/>
          </a:xfrm>
          <a:prstGeom prst="rect">
            <a:avLst/>
          </a:prstGeom>
          <a:noFill/>
        </p:spPr>
        <p:txBody>
          <a:bodyPr wrap="square">
            <a:spAutoFit/>
          </a:bodyPr>
          <a:lstStyle/>
          <a:p>
            <a:pPr>
              <a:buNone/>
            </a:pPr>
            <a:r>
              <a:rPr lang="zh-CN" altLang="en-US" sz="1600" b="1" dirty="0">
                <a:latin typeface="宋体" panose="02010600030101010101" pitchFamily="2" charset="-122"/>
                <a:ea typeface="宋体" panose="02010600030101010101" pitchFamily="2" charset="-122"/>
              </a:rPr>
              <a:t>为什么传统方法失效</a:t>
            </a:r>
            <a:endParaRPr lang="zh-CN" altLang="en-US" sz="1600" dirty="0">
              <a:latin typeface="宋体" panose="02010600030101010101" pitchFamily="2" charset="-122"/>
              <a:ea typeface="宋体" panose="02010600030101010101" pitchFamily="2" charset="-122"/>
            </a:endParaRPr>
          </a:p>
          <a:p>
            <a:pPr>
              <a:buFont typeface="Arial" panose="020B0604020202020204" pitchFamily="34" charset="0"/>
              <a:buChar char="•"/>
            </a:pPr>
            <a:r>
              <a:rPr lang="zh-CN" altLang="en-US" sz="1600" dirty="0">
                <a:latin typeface="宋体" panose="02010600030101010101" pitchFamily="2" charset="-122"/>
                <a:ea typeface="宋体" panose="02010600030101010101" pitchFamily="2" charset="-122"/>
              </a:rPr>
              <a:t>传统水印或指纹依赖于明显的触发器或者同分布下的数据特征。</a:t>
            </a:r>
            <a:endParaRPr lang="en-US" altLang="zh-CN" sz="1600" dirty="0">
              <a:latin typeface="宋体" panose="02010600030101010101" pitchFamily="2" charset="-122"/>
              <a:ea typeface="宋体" panose="02010600030101010101" pitchFamily="2" charset="-122"/>
            </a:endParaRPr>
          </a:p>
          <a:p>
            <a:pPr>
              <a:buFont typeface="Arial" panose="020B0604020202020204" pitchFamily="34" charset="0"/>
              <a:buChar char="•"/>
            </a:pPr>
            <a:endParaRPr lang="en-US" altLang="zh-CN" sz="1600" dirty="0">
              <a:solidFill>
                <a:srgbClr val="FF0000"/>
              </a:solidFill>
              <a:latin typeface="宋体" panose="02010600030101010101" pitchFamily="2" charset="-122"/>
              <a:ea typeface="宋体" panose="02010600030101010101" pitchFamily="2" charset="-122"/>
            </a:endParaRPr>
          </a:p>
          <a:p>
            <a:pPr>
              <a:buFont typeface="Arial" panose="020B0604020202020204" pitchFamily="34" charset="0"/>
              <a:buChar char="•"/>
            </a:pPr>
            <a:r>
              <a:rPr lang="zh-CN" altLang="en-US" sz="1600" dirty="0">
                <a:latin typeface="宋体" panose="02010600030101010101" pitchFamily="2" charset="-122"/>
                <a:ea typeface="宋体" panose="02010600030101010101" pitchFamily="2" charset="-122"/>
              </a:rPr>
              <a:t>假设我们训练代理模型和水印</a:t>
            </a:r>
            <a:r>
              <a:rPr lang="en-US" altLang="zh-CN" sz="1600" dirty="0">
                <a:latin typeface="宋体" panose="02010600030101010101" pitchFamily="2" charset="-122"/>
                <a:ea typeface="宋体" panose="02010600030101010101" pitchFamily="2" charset="-122"/>
              </a:rPr>
              <a:t>(</a:t>
            </a:r>
            <a:r>
              <a:rPr lang="zh-CN" altLang="en-US" sz="1600" dirty="0">
                <a:latin typeface="宋体" panose="02010600030101010101" pitchFamily="2" charset="-122"/>
                <a:ea typeface="宋体" panose="02010600030101010101" pitchFamily="2" charset="-122"/>
              </a:rPr>
              <a:t>提取固有指纹</a:t>
            </a:r>
            <a:r>
              <a:rPr lang="en-US" altLang="zh-CN" sz="1600" dirty="0">
                <a:latin typeface="宋体" panose="02010600030101010101" pitchFamily="2" charset="-122"/>
                <a:ea typeface="宋体" panose="02010600030101010101" pitchFamily="2" charset="-122"/>
              </a:rPr>
              <a:t>)</a:t>
            </a:r>
            <a:r>
              <a:rPr lang="zh-CN" altLang="en-US" sz="1600" dirty="0">
                <a:latin typeface="宋体" panose="02010600030101010101" pitchFamily="2" charset="-122"/>
                <a:ea typeface="宋体" panose="02010600030101010101" pitchFamily="2" charset="-122"/>
              </a:rPr>
              <a:t>的时候也是在数据集</a:t>
            </a:r>
            <a:r>
              <a:rPr lang="en-US" altLang="zh-CN" sz="1600" dirty="0">
                <a:latin typeface="宋体" panose="02010600030101010101" pitchFamily="2" charset="-122"/>
                <a:ea typeface="宋体" panose="02010600030101010101" pitchFamily="2" charset="-122"/>
              </a:rPr>
              <a:t>A</a:t>
            </a:r>
            <a:r>
              <a:rPr lang="zh-CN" altLang="en-US" sz="1600" dirty="0">
                <a:latin typeface="宋体" panose="02010600030101010101" pitchFamily="2" charset="-122"/>
                <a:ea typeface="宋体" panose="02010600030101010101" pitchFamily="2" charset="-122"/>
              </a:rPr>
              <a:t>和数据集</a:t>
            </a:r>
            <a:r>
              <a:rPr lang="en-US" altLang="zh-CN" sz="1600" dirty="0">
                <a:latin typeface="宋体" panose="02010600030101010101" pitchFamily="2" charset="-122"/>
                <a:ea typeface="宋体" panose="02010600030101010101" pitchFamily="2" charset="-122"/>
              </a:rPr>
              <a:t>B</a:t>
            </a:r>
            <a:r>
              <a:rPr lang="zh-CN" altLang="en-US" sz="1600" dirty="0">
                <a:latin typeface="宋体" panose="02010600030101010101" pitchFamily="2" charset="-122"/>
                <a:ea typeface="宋体" panose="02010600030101010101" pitchFamily="2" charset="-122"/>
              </a:rPr>
              <a:t>上训练得到的，但是由于控制权我们仅能在所有的数据集</a:t>
            </a:r>
            <a:r>
              <a:rPr lang="en-US" altLang="zh-CN" sz="1600" dirty="0">
                <a:latin typeface="宋体" panose="02010600030101010101" pitchFamily="2" charset="-122"/>
                <a:ea typeface="宋体" panose="02010600030101010101" pitchFamily="2" charset="-122"/>
              </a:rPr>
              <a:t>A</a:t>
            </a:r>
            <a:r>
              <a:rPr lang="zh-CN" altLang="en-US" sz="1600" dirty="0">
                <a:latin typeface="宋体" panose="02010600030101010101" pitchFamily="2" charset="-122"/>
                <a:ea typeface="宋体" panose="02010600030101010101" pitchFamily="2" charset="-122"/>
              </a:rPr>
              <a:t>上注入水印，当混合比例、混合数据集分布、训练任务任何一个发生变化，水印</a:t>
            </a:r>
            <a:r>
              <a:rPr lang="en-US" altLang="zh-CN" sz="1600" dirty="0">
                <a:latin typeface="宋体" panose="02010600030101010101" pitchFamily="2" charset="-122"/>
                <a:ea typeface="宋体" panose="02010600030101010101" pitchFamily="2" charset="-122"/>
              </a:rPr>
              <a:t>(</a:t>
            </a:r>
            <a:r>
              <a:rPr lang="zh-CN" altLang="en-US" sz="1600" dirty="0">
                <a:latin typeface="宋体" panose="02010600030101010101" pitchFamily="2" charset="-122"/>
                <a:ea typeface="宋体" panose="02010600030101010101" pitchFamily="2" charset="-122"/>
              </a:rPr>
              <a:t>指纹</a:t>
            </a:r>
            <a:r>
              <a:rPr lang="en-US" altLang="zh-CN" sz="1600" dirty="0">
                <a:latin typeface="宋体" panose="02010600030101010101" pitchFamily="2" charset="-122"/>
                <a:ea typeface="宋体" panose="02010600030101010101" pitchFamily="2" charset="-122"/>
              </a:rPr>
              <a:t>)</a:t>
            </a:r>
            <a:r>
              <a:rPr lang="zh-CN" altLang="en-US" sz="1600" dirty="0">
                <a:latin typeface="宋体" panose="02010600030101010101" pitchFamily="2" charset="-122"/>
                <a:ea typeface="宋体" panose="02010600030101010101" pitchFamily="2" charset="-122"/>
              </a:rPr>
              <a:t>效果就会变差 </a:t>
            </a:r>
            <a:r>
              <a:rPr lang="zh-CN" altLang="en-US" sz="1600" dirty="0">
                <a:solidFill>
                  <a:srgbClr val="FF0000"/>
                </a:solidFill>
                <a:latin typeface="宋体" panose="02010600030101010101" pitchFamily="2" charset="-122"/>
                <a:ea typeface="宋体" panose="02010600030101010101" pitchFamily="2" charset="-122"/>
              </a:rPr>
              <a:t>（迁移性差）</a:t>
            </a:r>
            <a:endParaRPr lang="en-US" altLang="zh-CN" sz="1600" dirty="0">
              <a:solidFill>
                <a:srgbClr val="FF0000"/>
              </a:solidFill>
              <a:latin typeface="宋体" panose="02010600030101010101" pitchFamily="2" charset="-122"/>
              <a:ea typeface="宋体" panose="02010600030101010101" pitchFamily="2" charset="-122"/>
            </a:endParaRPr>
          </a:p>
          <a:p>
            <a:pPr>
              <a:buFont typeface="Arial" panose="020B0604020202020204" pitchFamily="34" charset="0"/>
              <a:buChar char="•"/>
            </a:pPr>
            <a:endParaRPr lang="en-US" altLang="zh-CN" sz="1600" dirty="0">
              <a:latin typeface="宋体" panose="02010600030101010101" pitchFamily="2" charset="-122"/>
              <a:ea typeface="宋体" panose="02010600030101010101" pitchFamily="2" charset="-122"/>
            </a:endParaRPr>
          </a:p>
        </p:txBody>
      </p:sp>
      <p:sp>
        <p:nvSpPr>
          <p:cNvPr id="50" name="文本框 49">
            <a:extLst>
              <a:ext uri="{FF2B5EF4-FFF2-40B4-BE49-F238E27FC236}">
                <a16:creationId xmlns:a16="http://schemas.microsoft.com/office/drawing/2014/main" id="{A8F4E5B2-6FE6-16EE-D926-088E3483F60E}"/>
              </a:ext>
            </a:extLst>
          </p:cNvPr>
          <p:cNvSpPr txBox="1"/>
          <p:nvPr/>
        </p:nvSpPr>
        <p:spPr>
          <a:xfrm>
            <a:off x="1676276" y="1523394"/>
            <a:ext cx="800219"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控制权</a:t>
            </a:r>
          </a:p>
        </p:txBody>
      </p:sp>
      <p:sp>
        <p:nvSpPr>
          <p:cNvPr id="51" name="文本框 50">
            <a:extLst>
              <a:ext uri="{FF2B5EF4-FFF2-40B4-BE49-F238E27FC236}">
                <a16:creationId xmlns:a16="http://schemas.microsoft.com/office/drawing/2014/main" id="{531689C5-EF21-1688-6F56-D1B5EF75C085}"/>
              </a:ext>
            </a:extLst>
          </p:cNvPr>
          <p:cNvSpPr txBox="1"/>
          <p:nvPr/>
        </p:nvSpPr>
        <p:spPr>
          <a:xfrm>
            <a:off x="1467376" y="3101788"/>
            <a:ext cx="1005403" cy="338554"/>
          </a:xfrm>
          <a:prstGeom prst="rect">
            <a:avLst/>
          </a:prstGeom>
          <a:noFill/>
        </p:spPr>
        <p:txBody>
          <a:bodyPr wrap="none" rtlCol="0">
            <a:spAutoFit/>
          </a:bodyPr>
          <a:lstStyle/>
          <a:p>
            <a:r>
              <a:rPr lang="zh-CN" altLang="en-US" sz="16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无控制权</a:t>
            </a:r>
          </a:p>
        </p:txBody>
      </p:sp>
      <p:sp>
        <p:nvSpPr>
          <p:cNvPr id="2" name="文本框 1">
            <a:extLst>
              <a:ext uri="{FF2B5EF4-FFF2-40B4-BE49-F238E27FC236}">
                <a16:creationId xmlns:a16="http://schemas.microsoft.com/office/drawing/2014/main" id="{19642E3F-C566-3550-EBF1-1A2CEE83EE16}"/>
              </a:ext>
            </a:extLst>
          </p:cNvPr>
          <p:cNvSpPr txBox="1"/>
          <p:nvPr/>
        </p:nvSpPr>
        <p:spPr>
          <a:xfrm>
            <a:off x="6096000" y="2260667"/>
            <a:ext cx="1258678"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混合数据集</a:t>
            </a:r>
          </a:p>
        </p:txBody>
      </p:sp>
      <p:sp>
        <p:nvSpPr>
          <p:cNvPr id="8" name="左大括号 7">
            <a:extLst>
              <a:ext uri="{FF2B5EF4-FFF2-40B4-BE49-F238E27FC236}">
                <a16:creationId xmlns:a16="http://schemas.microsoft.com/office/drawing/2014/main" id="{299049CF-C56A-A3AD-AFD7-560E15A1E8EE}"/>
              </a:ext>
            </a:extLst>
          </p:cNvPr>
          <p:cNvSpPr/>
          <p:nvPr/>
        </p:nvSpPr>
        <p:spPr>
          <a:xfrm>
            <a:off x="7241436" y="1937838"/>
            <a:ext cx="447381" cy="1041165"/>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zh-CN" altLang="en-US"/>
          </a:p>
        </p:txBody>
      </p:sp>
      <p:sp>
        <p:nvSpPr>
          <p:cNvPr id="9" name="文本框 8">
            <a:extLst>
              <a:ext uri="{FF2B5EF4-FFF2-40B4-BE49-F238E27FC236}">
                <a16:creationId xmlns:a16="http://schemas.microsoft.com/office/drawing/2014/main" id="{6775E634-1A48-2E88-93A3-EA4940182ED8}"/>
              </a:ext>
            </a:extLst>
          </p:cNvPr>
          <p:cNvSpPr txBox="1"/>
          <p:nvPr/>
        </p:nvSpPr>
        <p:spPr>
          <a:xfrm>
            <a:off x="7656055" y="1729158"/>
            <a:ext cx="1005403"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同一领域</a:t>
            </a:r>
          </a:p>
        </p:txBody>
      </p:sp>
      <p:sp>
        <p:nvSpPr>
          <p:cNvPr id="10" name="文本框 9">
            <a:extLst>
              <a:ext uri="{FF2B5EF4-FFF2-40B4-BE49-F238E27FC236}">
                <a16:creationId xmlns:a16="http://schemas.microsoft.com/office/drawing/2014/main" id="{30A3CA9A-D099-CA97-8B71-DA21329DE339}"/>
              </a:ext>
            </a:extLst>
          </p:cNvPr>
          <p:cNvSpPr txBox="1"/>
          <p:nvPr/>
        </p:nvSpPr>
        <p:spPr>
          <a:xfrm>
            <a:off x="7656056" y="2819400"/>
            <a:ext cx="1005403"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不同领域</a:t>
            </a:r>
          </a:p>
        </p:txBody>
      </p:sp>
      <p:cxnSp>
        <p:nvCxnSpPr>
          <p:cNvPr id="13" name="直线箭头连接符 12">
            <a:extLst>
              <a:ext uri="{FF2B5EF4-FFF2-40B4-BE49-F238E27FC236}">
                <a16:creationId xmlns:a16="http://schemas.microsoft.com/office/drawing/2014/main" id="{2E0D8FC1-CAC7-2D50-A5E4-A9C210B656D4}"/>
              </a:ext>
            </a:extLst>
          </p:cNvPr>
          <p:cNvCxnSpPr>
            <a:stCxn id="9" idx="3"/>
          </p:cNvCxnSpPr>
          <p:nvPr/>
        </p:nvCxnSpPr>
        <p:spPr>
          <a:xfrm>
            <a:off x="8661458" y="1898435"/>
            <a:ext cx="356836" cy="44660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 name="直线箭头连接符 14">
            <a:extLst>
              <a:ext uri="{FF2B5EF4-FFF2-40B4-BE49-F238E27FC236}">
                <a16:creationId xmlns:a16="http://schemas.microsoft.com/office/drawing/2014/main" id="{89C1A000-EFF0-AB42-AFCF-0AC132318BEB}"/>
              </a:ext>
            </a:extLst>
          </p:cNvPr>
          <p:cNvCxnSpPr/>
          <p:nvPr/>
        </p:nvCxnSpPr>
        <p:spPr>
          <a:xfrm flipV="1">
            <a:off x="8724996" y="2498195"/>
            <a:ext cx="293298" cy="4264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6" name="文本框 15">
            <a:extLst>
              <a:ext uri="{FF2B5EF4-FFF2-40B4-BE49-F238E27FC236}">
                <a16:creationId xmlns:a16="http://schemas.microsoft.com/office/drawing/2014/main" id="{F0A549A1-50DF-C961-D58C-4CA2F8853A47}"/>
              </a:ext>
            </a:extLst>
          </p:cNvPr>
          <p:cNvSpPr txBox="1"/>
          <p:nvPr/>
        </p:nvSpPr>
        <p:spPr>
          <a:xfrm>
            <a:off x="8989351" y="2260667"/>
            <a:ext cx="1415772"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不同混合比例</a:t>
            </a:r>
          </a:p>
        </p:txBody>
      </p:sp>
      <p:cxnSp>
        <p:nvCxnSpPr>
          <p:cNvPr id="17" name="直线箭头连接符 16">
            <a:extLst>
              <a:ext uri="{FF2B5EF4-FFF2-40B4-BE49-F238E27FC236}">
                <a16:creationId xmlns:a16="http://schemas.microsoft.com/office/drawing/2014/main" id="{72BF7D9F-84FE-A45A-D46D-474A3098264F}"/>
              </a:ext>
            </a:extLst>
          </p:cNvPr>
          <p:cNvCxnSpPr>
            <a:cxnSpLocks/>
            <a:stCxn id="16" idx="3"/>
          </p:cNvCxnSpPr>
          <p:nvPr/>
        </p:nvCxnSpPr>
        <p:spPr>
          <a:xfrm>
            <a:off x="10405123" y="2429944"/>
            <a:ext cx="453627"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0" name="文本框 19">
            <a:extLst>
              <a:ext uri="{FF2B5EF4-FFF2-40B4-BE49-F238E27FC236}">
                <a16:creationId xmlns:a16="http://schemas.microsoft.com/office/drawing/2014/main" id="{4500B7C7-DEBB-6165-AD6A-484C0B85A363}"/>
              </a:ext>
            </a:extLst>
          </p:cNvPr>
          <p:cNvSpPr txBox="1"/>
          <p:nvPr/>
        </p:nvSpPr>
        <p:spPr>
          <a:xfrm>
            <a:off x="10784848" y="2260667"/>
            <a:ext cx="1005403"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不同结果</a:t>
            </a:r>
          </a:p>
        </p:txBody>
      </p:sp>
      <p:sp>
        <p:nvSpPr>
          <p:cNvPr id="3" name="文本框 2">
            <a:extLst>
              <a:ext uri="{FF2B5EF4-FFF2-40B4-BE49-F238E27FC236}">
                <a16:creationId xmlns:a16="http://schemas.microsoft.com/office/drawing/2014/main" id="{092C7764-59E2-BF17-B06E-64518468B3BF}"/>
              </a:ext>
            </a:extLst>
          </p:cNvPr>
          <p:cNvSpPr txBox="1"/>
          <p:nvPr/>
        </p:nvSpPr>
        <p:spPr>
          <a:xfrm>
            <a:off x="7132252" y="133298"/>
            <a:ext cx="3652596" cy="1754326"/>
          </a:xfrm>
          <a:prstGeom prst="rect">
            <a:avLst/>
          </a:prstGeom>
          <a:noFill/>
        </p:spPr>
        <p:txBody>
          <a:bodyPr wrap="square" rtlCol="0">
            <a:spAutoFit/>
          </a:bodyPr>
          <a:lstStyle/>
          <a:p>
            <a:r>
              <a:rPr lang="zh-CN" altLang="en-US" dirty="0">
                <a:solidFill>
                  <a:srgbClr val="FF0000"/>
                </a:solidFill>
              </a:rPr>
              <a:t>现有的方法相比有哪些创新的</a:t>
            </a:r>
            <a:endParaRPr lang="en-US" altLang="zh-CN" dirty="0">
              <a:solidFill>
                <a:srgbClr val="FF0000"/>
              </a:solidFill>
            </a:endParaRPr>
          </a:p>
          <a:p>
            <a:endParaRPr lang="en-US" altLang="zh-CN" dirty="0">
              <a:solidFill>
                <a:srgbClr val="FF0000"/>
              </a:solidFill>
            </a:endParaRPr>
          </a:p>
          <a:p>
            <a:r>
              <a:rPr lang="zh-CN" altLang="en-US" dirty="0">
                <a:solidFill>
                  <a:srgbClr val="FF0000"/>
                </a:solidFill>
              </a:rPr>
              <a:t>有哪些挑战</a:t>
            </a:r>
            <a:endParaRPr lang="en-US" altLang="zh-CN" dirty="0">
              <a:solidFill>
                <a:srgbClr val="FF0000"/>
              </a:solidFill>
            </a:endParaRPr>
          </a:p>
          <a:p>
            <a:endParaRPr lang="en-US" altLang="zh-CN" dirty="0">
              <a:solidFill>
                <a:srgbClr val="FF0000"/>
              </a:solidFill>
            </a:endParaRPr>
          </a:p>
          <a:p>
            <a:endParaRPr lang="en-US" altLang="zh-CN" dirty="0">
              <a:solidFill>
                <a:srgbClr val="FF0000"/>
              </a:solidFill>
            </a:endParaRPr>
          </a:p>
          <a:p>
            <a:r>
              <a:rPr lang="zh-CN" altLang="en-US" dirty="0">
                <a:solidFill>
                  <a:srgbClr val="FF0000"/>
                </a:solidFill>
              </a:rPr>
              <a:t>说明现有方法的局限性</a:t>
            </a:r>
          </a:p>
        </p:txBody>
      </p:sp>
      <p:sp>
        <p:nvSpPr>
          <p:cNvPr id="11" name="文本框 10">
            <a:extLst>
              <a:ext uri="{FF2B5EF4-FFF2-40B4-BE49-F238E27FC236}">
                <a16:creationId xmlns:a16="http://schemas.microsoft.com/office/drawing/2014/main" id="{72B7BC00-6B62-6F59-5AD4-B25E45C6B8D4}"/>
              </a:ext>
            </a:extLst>
          </p:cNvPr>
          <p:cNvSpPr txBox="1"/>
          <p:nvPr/>
        </p:nvSpPr>
        <p:spPr>
          <a:xfrm>
            <a:off x="10405123" y="4258780"/>
            <a:ext cx="1249060" cy="369332"/>
          </a:xfrm>
          <a:prstGeom prst="rect">
            <a:avLst/>
          </a:prstGeom>
          <a:noFill/>
        </p:spPr>
        <p:txBody>
          <a:bodyPr wrap="none" rtlCol="0">
            <a:spAutoFit/>
          </a:bodyPr>
          <a:lstStyle/>
          <a:p>
            <a:r>
              <a:rPr lang="zh-CN" altLang="en-US" dirty="0">
                <a:solidFill>
                  <a:srgbClr val="FF0000"/>
                </a:solidFill>
              </a:rPr>
              <a:t>引文 </a:t>
            </a:r>
            <a:r>
              <a:rPr lang="en-US" altLang="zh-CN" dirty="0">
                <a:solidFill>
                  <a:srgbClr val="FF0000"/>
                </a:solidFill>
              </a:rPr>
              <a:t>TDSC</a:t>
            </a:r>
            <a:endParaRPr lang="zh-CN" altLang="en-US" dirty="0">
              <a:solidFill>
                <a:srgbClr val="FF0000"/>
              </a:solidFill>
            </a:endParaRPr>
          </a:p>
        </p:txBody>
      </p:sp>
    </p:spTree>
    <p:extLst>
      <p:ext uri="{BB962C8B-B14F-4D97-AF65-F5344CB8AC3E}">
        <p14:creationId xmlns:p14="http://schemas.microsoft.com/office/powerpoint/2010/main" val="65361845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6D8658F8-8DAF-AA86-77AD-85E4C3F7F995}"/>
              </a:ext>
            </a:extLst>
          </p:cNvPr>
          <p:cNvSpPr txBox="1"/>
          <p:nvPr/>
        </p:nvSpPr>
        <p:spPr>
          <a:xfrm>
            <a:off x="690281" y="516849"/>
            <a:ext cx="9547413" cy="1077218"/>
          </a:xfrm>
          <a:prstGeom prst="rect">
            <a:avLst/>
          </a:prstGeom>
          <a:noFill/>
        </p:spPr>
        <p:txBody>
          <a:bodyPr wrap="square">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把“不同混合比例 </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 </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不同训练后处理 </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 </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不同数据来源”视作</a:t>
            </a:r>
            <a:r>
              <a:rPr lang="zh-CN" altLang="en-US" sz="1600" b="1" dirty="0">
                <a:latin typeface="Times New Roman" panose="02020603050405020304" pitchFamily="18" charset="0"/>
                <a:ea typeface="宋体" panose="02010600030101010101" pitchFamily="2" charset="-122"/>
                <a:cs typeface="Times New Roman" panose="02020603050405020304" pitchFamily="18" charset="0"/>
              </a:rPr>
              <a:t>环境（</a:t>
            </a:r>
            <a:r>
              <a:rPr lang="en-US" altLang="zh-CN" sz="1600" b="1" dirty="0">
                <a:latin typeface="Times New Roman" panose="02020603050405020304" pitchFamily="18" charset="0"/>
                <a:ea typeface="宋体" panose="02010600030101010101" pitchFamily="2" charset="-122"/>
                <a:cs typeface="Times New Roman" panose="02020603050405020304" pitchFamily="18" charset="0"/>
              </a:rPr>
              <a:t>environments</a:t>
            </a:r>
            <a:r>
              <a:rPr lang="zh-CN" altLang="en-US" sz="1600" b="1"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，用</a:t>
            </a:r>
            <a:r>
              <a:rPr lang="zh-CN" altLang="en-US" sz="1600" b="1" dirty="0">
                <a:latin typeface="Times New Roman" panose="02020603050405020304" pitchFamily="18" charset="0"/>
                <a:ea typeface="宋体" panose="02010600030101010101" pitchFamily="2" charset="-122"/>
                <a:cs typeface="Times New Roman" panose="02020603050405020304" pitchFamily="18" charset="0"/>
              </a:rPr>
              <a:t>影子模型 </a:t>
            </a:r>
            <a:r>
              <a:rPr lang="en-US" altLang="zh-CN" sz="1600" b="1" dirty="0">
                <a:latin typeface="Times New Roman" panose="02020603050405020304" pitchFamily="18" charset="0"/>
                <a:ea typeface="宋体" panose="02010600030101010101" pitchFamily="2" charset="-122"/>
                <a:cs typeface="Times New Roman" panose="02020603050405020304" pitchFamily="18" charset="0"/>
              </a:rPr>
              <a:t>+ </a:t>
            </a:r>
            <a:r>
              <a:rPr lang="zh-CN" altLang="en-US" sz="1600" b="1" dirty="0">
                <a:latin typeface="Times New Roman" panose="02020603050405020304" pitchFamily="18" charset="0"/>
                <a:ea typeface="宋体" panose="02010600030101010101" pitchFamily="2" charset="-122"/>
                <a:cs typeface="Times New Roman" panose="02020603050405020304" pitchFamily="18" charset="0"/>
              </a:rPr>
              <a:t>成员推理判别器</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来模拟可疑模型行为；在训练判别器时用不变学习（例如 </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IRM / </a:t>
            </a:r>
            <a:r>
              <a:rPr lang="en-US" altLang="zh-CN" sz="1600" dirty="0" err="1">
                <a:latin typeface="Times New Roman" panose="02020603050405020304" pitchFamily="18" charset="0"/>
                <a:ea typeface="宋体" panose="02010600030101010101" pitchFamily="2" charset="-122"/>
                <a:cs typeface="Times New Roman" panose="02020603050405020304" pitchFamily="18" charset="0"/>
              </a:rPr>
              <a:t>VREx</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）跨环境约束判别器，使其学到在环境变化下仍稳定区分“是否源自目标数据集”的因果特征，从而实现对混合训练模型的鲁棒权属验证。</a:t>
            </a:r>
          </a:p>
        </p:txBody>
      </p:sp>
    </p:spTree>
    <p:extLst>
      <p:ext uri="{BB962C8B-B14F-4D97-AF65-F5344CB8AC3E}">
        <p14:creationId xmlns:p14="http://schemas.microsoft.com/office/powerpoint/2010/main" val="148175385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97B7CD39-5DAD-CDE4-4EF6-834A78D268D2}"/>
              </a:ext>
            </a:extLst>
          </p:cNvPr>
          <p:cNvPicPr>
            <a:picLocks noChangeAspect="1"/>
          </p:cNvPicPr>
          <p:nvPr/>
        </p:nvPicPr>
        <p:blipFill>
          <a:blip r:embed="rId2"/>
          <a:stretch>
            <a:fillRect/>
          </a:stretch>
        </p:blipFill>
        <p:spPr>
          <a:xfrm>
            <a:off x="1416537" y="972956"/>
            <a:ext cx="7727350" cy="3764606"/>
          </a:xfrm>
          <a:prstGeom prst="rect">
            <a:avLst/>
          </a:prstGeom>
        </p:spPr>
      </p:pic>
    </p:spTree>
    <p:extLst>
      <p:ext uri="{BB962C8B-B14F-4D97-AF65-F5344CB8AC3E}">
        <p14:creationId xmlns:p14="http://schemas.microsoft.com/office/powerpoint/2010/main" val="343581445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2ACFD7EF-37A6-F115-44A4-C7D539EA057E}"/>
              </a:ext>
            </a:extLst>
          </p:cNvPr>
          <p:cNvSpPr txBox="1"/>
          <p:nvPr/>
        </p:nvSpPr>
        <p:spPr>
          <a:xfrm>
            <a:off x="234774" y="478173"/>
            <a:ext cx="9448420" cy="369332"/>
          </a:xfrm>
          <a:prstGeom prst="rect">
            <a:avLst/>
          </a:prstGeom>
          <a:noFill/>
        </p:spPr>
        <p:txBody>
          <a:bodyPr wrap="none" rtlCol="0">
            <a:spAutoFit/>
          </a:bodyPr>
          <a:lstStyle/>
          <a:p>
            <a:r>
              <a:rPr lang="zh-CN" altLang="en-US" dirty="0"/>
              <a:t>针对不同的混合比例训练多个影子模型，假如图提示聚合最终的输出层，输入到分类器中</a:t>
            </a:r>
          </a:p>
        </p:txBody>
      </p:sp>
    </p:spTree>
    <p:extLst>
      <p:ext uri="{BB962C8B-B14F-4D97-AF65-F5344CB8AC3E}">
        <p14:creationId xmlns:p14="http://schemas.microsoft.com/office/powerpoint/2010/main" val="334897794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圆角 3">
            <a:extLst>
              <a:ext uri="{FF2B5EF4-FFF2-40B4-BE49-F238E27FC236}">
                <a16:creationId xmlns:a16="http://schemas.microsoft.com/office/drawing/2014/main" id="{7DB73E6A-F809-05C3-78F1-3A206844185C}"/>
              </a:ext>
            </a:extLst>
          </p:cNvPr>
          <p:cNvSpPr/>
          <p:nvPr/>
        </p:nvSpPr>
        <p:spPr>
          <a:xfrm>
            <a:off x="1331784" y="2547719"/>
            <a:ext cx="878541" cy="519953"/>
          </a:xfrm>
          <a:prstGeom prst="roundRect">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34D6F166-8048-58EE-B14F-78E5B5EDF0D1}"/>
              </a:ext>
            </a:extLst>
          </p:cNvPr>
          <p:cNvSpPr txBox="1"/>
          <p:nvPr/>
        </p:nvSpPr>
        <p:spPr>
          <a:xfrm>
            <a:off x="857983" y="3196087"/>
            <a:ext cx="1973617"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单个的文本属性图</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A</a:t>
            </a:r>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6" name="直接箭头连接符 56">
            <a:extLst>
              <a:ext uri="{FF2B5EF4-FFF2-40B4-BE49-F238E27FC236}">
                <a16:creationId xmlns:a16="http://schemas.microsoft.com/office/drawing/2014/main" id="{57506B4D-CAF8-3B3A-CF0B-DAC2352B2767}"/>
              </a:ext>
            </a:extLst>
          </p:cNvPr>
          <p:cNvCxnSpPr>
            <a:cxnSpLocks/>
            <a:stCxn id="4" idx="3"/>
          </p:cNvCxnSpPr>
          <p:nvPr/>
        </p:nvCxnSpPr>
        <p:spPr>
          <a:xfrm flipV="1">
            <a:off x="2210325" y="2807695"/>
            <a:ext cx="1620957" cy="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0" name="文本框 9">
            <a:extLst>
              <a:ext uri="{FF2B5EF4-FFF2-40B4-BE49-F238E27FC236}">
                <a16:creationId xmlns:a16="http://schemas.microsoft.com/office/drawing/2014/main" id="{FE72D5D0-5015-2E52-80BE-A2D8504214E4}"/>
              </a:ext>
            </a:extLst>
          </p:cNvPr>
          <p:cNvSpPr txBox="1"/>
          <p:nvPr/>
        </p:nvSpPr>
        <p:spPr>
          <a:xfrm>
            <a:off x="3357481" y="3146249"/>
            <a:ext cx="1826141"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多个文本属性子图</a:t>
            </a:r>
          </a:p>
        </p:txBody>
      </p:sp>
      <p:sp>
        <p:nvSpPr>
          <p:cNvPr id="12" name="文本框 11">
            <a:extLst>
              <a:ext uri="{FF2B5EF4-FFF2-40B4-BE49-F238E27FC236}">
                <a16:creationId xmlns:a16="http://schemas.microsoft.com/office/drawing/2014/main" id="{FAB099A1-3D97-5219-CE57-84FDE4D6E70F}"/>
              </a:ext>
            </a:extLst>
          </p:cNvPr>
          <p:cNvSpPr txBox="1"/>
          <p:nvPr/>
        </p:nvSpPr>
        <p:spPr>
          <a:xfrm>
            <a:off x="2210324" y="2469141"/>
            <a:ext cx="1620957" cy="338554"/>
          </a:xfrm>
          <a:prstGeom prst="rect">
            <a:avLst/>
          </a:prstGeom>
          <a:noFill/>
        </p:spPr>
        <p:txBody>
          <a:bodyPr wrap="none" rtlCol="0">
            <a:spAutoFit/>
          </a:bodyPr>
          <a:lstStyle/>
          <a:p>
            <a:r>
              <a:rPr kumimoji="1" lang="zh-CN" altLang="en-US" sz="1600" dirty="0">
                <a:latin typeface="SimSong" panose="02020300000000000000" pitchFamily="18" charset="-122"/>
                <a:ea typeface="SimSong" panose="02020300000000000000" pitchFamily="18" charset="-122"/>
              </a:rPr>
              <a:t>转换为统一子图</a:t>
            </a:r>
          </a:p>
        </p:txBody>
      </p:sp>
      <p:sp>
        <p:nvSpPr>
          <p:cNvPr id="18" name="矩形 17">
            <a:extLst>
              <a:ext uri="{FF2B5EF4-FFF2-40B4-BE49-F238E27FC236}">
                <a16:creationId xmlns:a16="http://schemas.microsoft.com/office/drawing/2014/main" id="{16B0353F-65CF-8664-9C95-316C558D9E8B}"/>
              </a:ext>
            </a:extLst>
          </p:cNvPr>
          <p:cNvSpPr/>
          <p:nvPr/>
        </p:nvSpPr>
        <p:spPr>
          <a:xfrm>
            <a:off x="5925495" y="1358381"/>
            <a:ext cx="947696" cy="51995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圆角 28">
            <a:extLst>
              <a:ext uri="{FF2B5EF4-FFF2-40B4-BE49-F238E27FC236}">
                <a16:creationId xmlns:a16="http://schemas.microsoft.com/office/drawing/2014/main" id="{EFE5EF6D-6408-80A2-AD7B-E756B7BC3A5C}"/>
              </a:ext>
            </a:extLst>
          </p:cNvPr>
          <p:cNvSpPr/>
          <p:nvPr/>
        </p:nvSpPr>
        <p:spPr>
          <a:xfrm>
            <a:off x="3831282" y="2547719"/>
            <a:ext cx="878541" cy="519953"/>
          </a:xfrm>
          <a:prstGeom prst="round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a:extLst>
              <a:ext uri="{FF2B5EF4-FFF2-40B4-BE49-F238E27FC236}">
                <a16:creationId xmlns:a16="http://schemas.microsoft.com/office/drawing/2014/main" id="{5DD73950-469A-9854-6BA1-758CC81BB8BE}"/>
              </a:ext>
            </a:extLst>
          </p:cNvPr>
          <p:cNvSpPr txBox="1"/>
          <p:nvPr/>
        </p:nvSpPr>
        <p:spPr>
          <a:xfrm>
            <a:off x="5861376" y="991722"/>
            <a:ext cx="1011815"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可疑模型</a:t>
            </a:r>
          </a:p>
        </p:txBody>
      </p:sp>
      <p:sp>
        <p:nvSpPr>
          <p:cNvPr id="21" name="矩形 20">
            <a:extLst>
              <a:ext uri="{FF2B5EF4-FFF2-40B4-BE49-F238E27FC236}">
                <a16:creationId xmlns:a16="http://schemas.microsoft.com/office/drawing/2014/main" id="{FEDB134E-1CD4-B03F-881D-FD8E1F99B902}"/>
              </a:ext>
            </a:extLst>
          </p:cNvPr>
          <p:cNvSpPr/>
          <p:nvPr/>
        </p:nvSpPr>
        <p:spPr>
          <a:xfrm>
            <a:off x="5925495" y="2547719"/>
            <a:ext cx="947696" cy="519953"/>
          </a:xfrm>
          <a:prstGeom prst="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2" name="直接箭头连接符 56">
            <a:extLst>
              <a:ext uri="{FF2B5EF4-FFF2-40B4-BE49-F238E27FC236}">
                <a16:creationId xmlns:a16="http://schemas.microsoft.com/office/drawing/2014/main" id="{F66BA644-C623-113A-A5CA-B5B2814B828C}"/>
              </a:ext>
            </a:extLst>
          </p:cNvPr>
          <p:cNvCxnSpPr>
            <a:cxnSpLocks/>
            <a:endCxn id="21" idx="1"/>
          </p:cNvCxnSpPr>
          <p:nvPr/>
        </p:nvCxnSpPr>
        <p:spPr>
          <a:xfrm>
            <a:off x="4709823" y="2807695"/>
            <a:ext cx="1215672" cy="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5" name="连接符: 肘形 34">
            <a:extLst>
              <a:ext uri="{FF2B5EF4-FFF2-40B4-BE49-F238E27FC236}">
                <a16:creationId xmlns:a16="http://schemas.microsoft.com/office/drawing/2014/main" id="{F9CE7092-B1EE-C60F-78C7-586A6E6680F0}"/>
              </a:ext>
            </a:extLst>
          </p:cNvPr>
          <p:cNvCxnSpPr>
            <a:cxnSpLocks/>
            <a:stCxn id="19" idx="0"/>
            <a:endCxn id="18" idx="1"/>
          </p:cNvCxnSpPr>
          <p:nvPr/>
        </p:nvCxnSpPr>
        <p:spPr>
          <a:xfrm rot="5400000" flipH="1" flipV="1">
            <a:off x="4633344" y="1255568"/>
            <a:ext cx="929361" cy="1654942"/>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sp>
        <p:nvSpPr>
          <p:cNvPr id="29" name="文本框 28">
            <a:extLst>
              <a:ext uri="{FF2B5EF4-FFF2-40B4-BE49-F238E27FC236}">
                <a16:creationId xmlns:a16="http://schemas.microsoft.com/office/drawing/2014/main" id="{EA09DA28-3AAF-C454-8D12-5860AA6131D5}"/>
              </a:ext>
            </a:extLst>
          </p:cNvPr>
          <p:cNvSpPr txBox="1"/>
          <p:nvPr/>
        </p:nvSpPr>
        <p:spPr>
          <a:xfrm>
            <a:off x="4800506" y="1305040"/>
            <a:ext cx="595035"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推理</a:t>
            </a:r>
          </a:p>
        </p:txBody>
      </p:sp>
      <p:sp>
        <p:nvSpPr>
          <p:cNvPr id="31" name="文本框 30">
            <a:extLst>
              <a:ext uri="{FF2B5EF4-FFF2-40B4-BE49-F238E27FC236}">
                <a16:creationId xmlns:a16="http://schemas.microsoft.com/office/drawing/2014/main" id="{A57DD421-6026-FB70-4A42-B72644517A37}"/>
              </a:ext>
            </a:extLst>
          </p:cNvPr>
          <p:cNvSpPr txBox="1"/>
          <p:nvPr/>
        </p:nvSpPr>
        <p:spPr>
          <a:xfrm>
            <a:off x="4925892" y="2506573"/>
            <a:ext cx="601447"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训练</a:t>
            </a:r>
          </a:p>
        </p:txBody>
      </p:sp>
      <p:cxnSp>
        <p:nvCxnSpPr>
          <p:cNvPr id="32" name="直接箭头连接符 56">
            <a:extLst>
              <a:ext uri="{FF2B5EF4-FFF2-40B4-BE49-F238E27FC236}">
                <a16:creationId xmlns:a16="http://schemas.microsoft.com/office/drawing/2014/main" id="{C1A63CD3-E7A3-D465-7EC4-51451F1A94CA}"/>
              </a:ext>
            </a:extLst>
          </p:cNvPr>
          <p:cNvCxnSpPr>
            <a:cxnSpLocks/>
            <a:stCxn id="18" idx="2"/>
            <a:endCxn id="21" idx="0"/>
          </p:cNvCxnSpPr>
          <p:nvPr/>
        </p:nvCxnSpPr>
        <p:spPr>
          <a:xfrm>
            <a:off x="6399343" y="1878334"/>
            <a:ext cx="0" cy="66938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6" name="文本框 35">
            <a:extLst>
              <a:ext uri="{FF2B5EF4-FFF2-40B4-BE49-F238E27FC236}">
                <a16:creationId xmlns:a16="http://schemas.microsoft.com/office/drawing/2014/main" id="{BF6616AE-8A0F-AFF6-71C6-673C1EE3BB9E}"/>
              </a:ext>
            </a:extLst>
          </p:cNvPr>
          <p:cNvSpPr txBox="1"/>
          <p:nvPr/>
        </p:nvSpPr>
        <p:spPr>
          <a:xfrm>
            <a:off x="5861376" y="1999661"/>
            <a:ext cx="595035"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蒸馏</a:t>
            </a:r>
          </a:p>
        </p:txBody>
      </p:sp>
      <p:sp>
        <p:nvSpPr>
          <p:cNvPr id="38" name="文本框 37">
            <a:extLst>
              <a:ext uri="{FF2B5EF4-FFF2-40B4-BE49-F238E27FC236}">
                <a16:creationId xmlns:a16="http://schemas.microsoft.com/office/drawing/2014/main" id="{9736449B-6D09-3018-016A-C4D9E08C9B59}"/>
              </a:ext>
            </a:extLst>
          </p:cNvPr>
          <p:cNvSpPr txBox="1"/>
          <p:nvPr/>
        </p:nvSpPr>
        <p:spPr>
          <a:xfrm>
            <a:off x="5925495" y="3092590"/>
            <a:ext cx="1005403"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影子模型</a:t>
            </a:r>
          </a:p>
        </p:txBody>
      </p:sp>
      <p:sp>
        <p:nvSpPr>
          <p:cNvPr id="42" name="文本框 41">
            <a:extLst>
              <a:ext uri="{FF2B5EF4-FFF2-40B4-BE49-F238E27FC236}">
                <a16:creationId xmlns:a16="http://schemas.microsoft.com/office/drawing/2014/main" id="{66276C54-7C47-1E92-1A48-8E6C0DBB9B1C}"/>
              </a:ext>
            </a:extLst>
          </p:cNvPr>
          <p:cNvSpPr txBox="1"/>
          <p:nvPr/>
        </p:nvSpPr>
        <p:spPr>
          <a:xfrm>
            <a:off x="7140258" y="3484803"/>
            <a:ext cx="797013"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图提示</a:t>
            </a:r>
          </a:p>
        </p:txBody>
      </p:sp>
      <p:sp>
        <p:nvSpPr>
          <p:cNvPr id="43" name="矩形 42">
            <a:extLst>
              <a:ext uri="{FF2B5EF4-FFF2-40B4-BE49-F238E27FC236}">
                <a16:creationId xmlns:a16="http://schemas.microsoft.com/office/drawing/2014/main" id="{B6D602E9-1EEA-57C8-BC14-3CD32B9F354D}"/>
              </a:ext>
            </a:extLst>
          </p:cNvPr>
          <p:cNvSpPr/>
          <p:nvPr/>
        </p:nvSpPr>
        <p:spPr>
          <a:xfrm>
            <a:off x="7271347" y="2132842"/>
            <a:ext cx="534837" cy="1298014"/>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9" name="矩形: 圆角 67">
            <a:extLst>
              <a:ext uri="{FF2B5EF4-FFF2-40B4-BE49-F238E27FC236}">
                <a16:creationId xmlns:a16="http://schemas.microsoft.com/office/drawing/2014/main" id="{E1F804E2-7954-1619-8BF0-8483EC0AC83A}"/>
              </a:ext>
            </a:extLst>
          </p:cNvPr>
          <p:cNvSpPr/>
          <p:nvPr/>
        </p:nvSpPr>
        <p:spPr>
          <a:xfrm>
            <a:off x="8201791" y="2489320"/>
            <a:ext cx="878541" cy="519953"/>
          </a:xfrm>
          <a:prstGeom prst="roundRect">
            <a:avLst/>
          </a:prstGeom>
          <a:solidFill>
            <a:schemeClr val="accent2">
              <a:lumMod val="60000"/>
              <a:lumOff val="40000"/>
            </a:schemeClr>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50" name="直接箭头连接符 56">
            <a:extLst>
              <a:ext uri="{FF2B5EF4-FFF2-40B4-BE49-F238E27FC236}">
                <a16:creationId xmlns:a16="http://schemas.microsoft.com/office/drawing/2014/main" id="{F799BD13-402E-588A-E09A-0638232F4356}"/>
              </a:ext>
            </a:extLst>
          </p:cNvPr>
          <p:cNvCxnSpPr>
            <a:cxnSpLocks/>
          </p:cNvCxnSpPr>
          <p:nvPr/>
        </p:nvCxnSpPr>
        <p:spPr>
          <a:xfrm>
            <a:off x="7806184" y="2749296"/>
            <a:ext cx="398156"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1" name="文本框 50">
            <a:extLst>
              <a:ext uri="{FF2B5EF4-FFF2-40B4-BE49-F238E27FC236}">
                <a16:creationId xmlns:a16="http://schemas.microsoft.com/office/drawing/2014/main" id="{3498B081-A7C1-7BAC-3FEF-BA296452162E}"/>
              </a:ext>
            </a:extLst>
          </p:cNvPr>
          <p:cNvSpPr txBox="1"/>
          <p:nvPr/>
        </p:nvSpPr>
        <p:spPr>
          <a:xfrm>
            <a:off x="8072893" y="3067672"/>
            <a:ext cx="1210588" cy="338554"/>
          </a:xfrm>
          <a:prstGeom prst="rect">
            <a:avLst/>
          </a:prstGeom>
          <a:noFill/>
        </p:spPr>
        <p:txBody>
          <a:bodyPr wrap="none" rtlCol="0">
            <a:spAutoFit/>
          </a:bodyPr>
          <a:lstStyle/>
          <a:p>
            <a:r>
              <a:rPr kumimoji="1" lang="zh-CN" altLang="en-US" sz="1600" dirty="0">
                <a:latin typeface="SimSong" panose="02020300000000000000" pitchFamily="18" charset="-122"/>
                <a:ea typeface="SimSong" panose="02020300000000000000" pitchFamily="18" charset="-122"/>
              </a:rPr>
              <a:t>成员分类器</a:t>
            </a:r>
          </a:p>
        </p:txBody>
      </p:sp>
      <p:cxnSp>
        <p:nvCxnSpPr>
          <p:cNvPr id="52" name="直接箭头连接符 56">
            <a:extLst>
              <a:ext uri="{FF2B5EF4-FFF2-40B4-BE49-F238E27FC236}">
                <a16:creationId xmlns:a16="http://schemas.microsoft.com/office/drawing/2014/main" id="{0244C31E-FF3A-5873-599B-366F492AEC9F}"/>
              </a:ext>
            </a:extLst>
          </p:cNvPr>
          <p:cNvCxnSpPr>
            <a:cxnSpLocks/>
          </p:cNvCxnSpPr>
          <p:nvPr/>
        </p:nvCxnSpPr>
        <p:spPr>
          <a:xfrm>
            <a:off x="6873191" y="2796915"/>
            <a:ext cx="398156"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3" name="直接箭头连接符 56">
            <a:extLst>
              <a:ext uri="{FF2B5EF4-FFF2-40B4-BE49-F238E27FC236}">
                <a16:creationId xmlns:a16="http://schemas.microsoft.com/office/drawing/2014/main" id="{5054B1D2-FBE8-C01B-07B3-89171BF7B237}"/>
              </a:ext>
            </a:extLst>
          </p:cNvPr>
          <p:cNvCxnSpPr>
            <a:cxnSpLocks/>
          </p:cNvCxnSpPr>
          <p:nvPr/>
        </p:nvCxnSpPr>
        <p:spPr>
          <a:xfrm flipV="1">
            <a:off x="9080332" y="2547719"/>
            <a:ext cx="460482" cy="19203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5" name="直接箭头连接符 56">
            <a:extLst>
              <a:ext uri="{FF2B5EF4-FFF2-40B4-BE49-F238E27FC236}">
                <a16:creationId xmlns:a16="http://schemas.microsoft.com/office/drawing/2014/main" id="{D4E4CB25-8D30-31BC-B7DA-020E7655EABC}"/>
              </a:ext>
            </a:extLst>
          </p:cNvPr>
          <p:cNvCxnSpPr>
            <a:cxnSpLocks/>
            <a:stCxn id="49" idx="3"/>
          </p:cNvCxnSpPr>
          <p:nvPr/>
        </p:nvCxnSpPr>
        <p:spPr>
          <a:xfrm>
            <a:off x="9080332" y="2749297"/>
            <a:ext cx="460482" cy="12982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8" name="文本框 57">
            <a:extLst>
              <a:ext uri="{FF2B5EF4-FFF2-40B4-BE49-F238E27FC236}">
                <a16:creationId xmlns:a16="http://schemas.microsoft.com/office/drawing/2014/main" id="{8C477716-1B0D-E84A-5FE6-BE86683D9FA7}"/>
              </a:ext>
            </a:extLst>
          </p:cNvPr>
          <p:cNvSpPr txBox="1"/>
          <p:nvPr/>
        </p:nvSpPr>
        <p:spPr>
          <a:xfrm>
            <a:off x="9522388" y="2359169"/>
            <a:ext cx="332142" cy="338554"/>
          </a:xfrm>
          <a:prstGeom prst="rect">
            <a:avLst/>
          </a:prstGeom>
          <a:noFill/>
        </p:spPr>
        <p:txBody>
          <a:bodyPr wrap="none" rtlCol="0">
            <a:spAutoFit/>
          </a:bodyPr>
          <a:lstStyle/>
          <a:p>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Y</a:t>
            </a:r>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59" name="文本框 58">
            <a:extLst>
              <a:ext uri="{FF2B5EF4-FFF2-40B4-BE49-F238E27FC236}">
                <a16:creationId xmlns:a16="http://schemas.microsoft.com/office/drawing/2014/main" id="{186E6654-056E-0CA8-10CA-41D192A29820}"/>
              </a:ext>
            </a:extLst>
          </p:cNvPr>
          <p:cNvSpPr txBox="1"/>
          <p:nvPr/>
        </p:nvSpPr>
        <p:spPr>
          <a:xfrm>
            <a:off x="9540814" y="2697723"/>
            <a:ext cx="332142" cy="338554"/>
          </a:xfrm>
          <a:prstGeom prst="rect">
            <a:avLst/>
          </a:prstGeom>
          <a:noFill/>
        </p:spPr>
        <p:txBody>
          <a:bodyPr wrap="none" rtlCol="0">
            <a:spAutoFit/>
          </a:bodyPr>
          <a:lstStyle/>
          <a:p>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N</a:t>
            </a:r>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61" name="文本框 60">
            <a:extLst>
              <a:ext uri="{FF2B5EF4-FFF2-40B4-BE49-F238E27FC236}">
                <a16:creationId xmlns:a16="http://schemas.microsoft.com/office/drawing/2014/main" id="{838F92D7-80D6-A1DC-72AE-AC1595000924}"/>
              </a:ext>
            </a:extLst>
          </p:cNvPr>
          <p:cNvSpPr txBox="1"/>
          <p:nvPr/>
        </p:nvSpPr>
        <p:spPr>
          <a:xfrm>
            <a:off x="6873191" y="3774204"/>
            <a:ext cx="1620957" cy="584775"/>
          </a:xfrm>
          <a:prstGeom prst="rect">
            <a:avLst/>
          </a:prstGeom>
          <a:noFill/>
        </p:spPr>
        <p:txBody>
          <a:bodyPr wrap="none" rtlCol="0">
            <a:spAutoFit/>
          </a:bodyPr>
          <a:lstStyle/>
          <a:p>
            <a:pPr algn="ctr"/>
            <a:r>
              <a:rPr lang="zh-CN" altLang="en-US" sz="16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利用图提示</a:t>
            </a:r>
            <a:endParaRPr lang="en-US" altLang="zh-CN" sz="16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a:p>
            <a:pPr algn="ctr"/>
            <a:r>
              <a:rPr lang="zh-CN" altLang="en-US" sz="16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适配不同的任务</a:t>
            </a:r>
          </a:p>
        </p:txBody>
      </p:sp>
      <p:sp>
        <p:nvSpPr>
          <p:cNvPr id="62" name="文本框 61">
            <a:extLst>
              <a:ext uri="{FF2B5EF4-FFF2-40B4-BE49-F238E27FC236}">
                <a16:creationId xmlns:a16="http://schemas.microsoft.com/office/drawing/2014/main" id="{823A8322-0C7D-F8E3-4EF5-E5358D770A21}"/>
              </a:ext>
            </a:extLst>
          </p:cNvPr>
          <p:cNvSpPr txBox="1"/>
          <p:nvPr/>
        </p:nvSpPr>
        <p:spPr>
          <a:xfrm>
            <a:off x="3230619" y="3764662"/>
            <a:ext cx="2236510" cy="338554"/>
          </a:xfrm>
          <a:prstGeom prst="rect">
            <a:avLst/>
          </a:prstGeom>
          <a:noFill/>
        </p:spPr>
        <p:txBody>
          <a:bodyPr wrap="none" rtlCol="0">
            <a:spAutoFit/>
          </a:bodyPr>
          <a:lstStyle/>
          <a:p>
            <a:r>
              <a:rPr lang="zh-CN" altLang="en-US" sz="16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统一的文本属性图提示</a:t>
            </a:r>
          </a:p>
        </p:txBody>
      </p:sp>
      <p:sp>
        <p:nvSpPr>
          <p:cNvPr id="63" name="矩形 62">
            <a:extLst>
              <a:ext uri="{FF2B5EF4-FFF2-40B4-BE49-F238E27FC236}">
                <a16:creationId xmlns:a16="http://schemas.microsoft.com/office/drawing/2014/main" id="{173FBAE6-E345-D848-091D-C975CC26F742}"/>
              </a:ext>
            </a:extLst>
          </p:cNvPr>
          <p:cNvSpPr/>
          <p:nvPr/>
        </p:nvSpPr>
        <p:spPr>
          <a:xfrm>
            <a:off x="3230619" y="3764662"/>
            <a:ext cx="2232103" cy="36987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64" name="直接箭头连接符 56">
            <a:extLst>
              <a:ext uri="{FF2B5EF4-FFF2-40B4-BE49-F238E27FC236}">
                <a16:creationId xmlns:a16="http://schemas.microsoft.com/office/drawing/2014/main" id="{0966D62C-C730-9C6B-7D0A-B9F9D993390A}"/>
              </a:ext>
            </a:extLst>
          </p:cNvPr>
          <p:cNvCxnSpPr>
            <a:cxnSpLocks/>
          </p:cNvCxnSpPr>
          <p:nvPr/>
        </p:nvCxnSpPr>
        <p:spPr>
          <a:xfrm flipV="1">
            <a:off x="4323727" y="3484803"/>
            <a:ext cx="0" cy="25997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 name="文本框 1">
            <a:extLst>
              <a:ext uri="{FF2B5EF4-FFF2-40B4-BE49-F238E27FC236}">
                <a16:creationId xmlns:a16="http://schemas.microsoft.com/office/drawing/2014/main" id="{E8428FBC-9DF9-0E4C-68C1-281E851D33A4}"/>
              </a:ext>
            </a:extLst>
          </p:cNvPr>
          <p:cNvSpPr txBox="1"/>
          <p:nvPr/>
        </p:nvSpPr>
        <p:spPr>
          <a:xfrm>
            <a:off x="1595718" y="5183628"/>
            <a:ext cx="7250703" cy="369332"/>
          </a:xfrm>
          <a:prstGeom prst="rect">
            <a:avLst/>
          </a:prstGeom>
          <a:noFill/>
        </p:spPr>
        <p:txBody>
          <a:bodyPr wrap="none" rtlCol="0">
            <a:spAutoFit/>
          </a:bodyPr>
          <a:lstStyle/>
          <a:p>
            <a:r>
              <a:rPr lang="en-US" altLang="zh-CN" dirty="0"/>
              <a:t>1</a:t>
            </a:r>
            <a:r>
              <a:rPr lang="zh-CN" altLang="en-US" dirty="0"/>
              <a:t>、蒸馏（相似性计算）  </a:t>
            </a:r>
            <a:r>
              <a:rPr lang="en-US" altLang="zh-CN" dirty="0"/>
              <a:t>2</a:t>
            </a:r>
            <a:r>
              <a:rPr lang="zh-CN" altLang="en-US" dirty="0"/>
              <a:t>、基于相似性生成文本提示  </a:t>
            </a:r>
            <a:r>
              <a:rPr lang="en-US" altLang="zh-CN" dirty="0"/>
              <a:t>3</a:t>
            </a:r>
            <a:r>
              <a:rPr lang="zh-CN" altLang="en-US" dirty="0"/>
              <a:t>、统一任务 </a:t>
            </a:r>
          </a:p>
        </p:txBody>
      </p:sp>
    </p:spTree>
    <p:extLst>
      <p:ext uri="{BB962C8B-B14F-4D97-AF65-F5344CB8AC3E}">
        <p14:creationId xmlns:p14="http://schemas.microsoft.com/office/powerpoint/2010/main" val="211907614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497C83-6486-15E8-A12C-115BB1F13114}"/>
            </a:ext>
          </a:extLst>
        </p:cNvPr>
        <p:cNvGrpSpPr/>
        <p:nvPr/>
      </p:nvGrpSpPr>
      <p:grpSpPr>
        <a:xfrm>
          <a:off x="0" y="0"/>
          <a:ext cx="0" cy="0"/>
          <a:chOff x="0" y="0"/>
          <a:chExt cx="0" cy="0"/>
        </a:xfrm>
      </p:grpSpPr>
      <p:sp>
        <p:nvSpPr>
          <p:cNvPr id="10" name="椭圆 9">
            <a:extLst>
              <a:ext uri="{FF2B5EF4-FFF2-40B4-BE49-F238E27FC236}">
                <a16:creationId xmlns:a16="http://schemas.microsoft.com/office/drawing/2014/main" id="{07AC4C7F-DD08-AD5C-E91D-04DDB339B11F}"/>
              </a:ext>
            </a:extLst>
          </p:cNvPr>
          <p:cNvSpPr/>
          <p:nvPr/>
        </p:nvSpPr>
        <p:spPr>
          <a:xfrm>
            <a:off x="694181" y="740724"/>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11" name="椭圆 10">
            <a:extLst>
              <a:ext uri="{FF2B5EF4-FFF2-40B4-BE49-F238E27FC236}">
                <a16:creationId xmlns:a16="http://schemas.microsoft.com/office/drawing/2014/main" id="{74C0DBA2-A1D8-8E50-8694-DFB934591E61}"/>
              </a:ext>
            </a:extLst>
          </p:cNvPr>
          <p:cNvSpPr/>
          <p:nvPr/>
        </p:nvSpPr>
        <p:spPr>
          <a:xfrm>
            <a:off x="998981" y="1113985"/>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2" name="椭圆 11">
            <a:extLst>
              <a:ext uri="{FF2B5EF4-FFF2-40B4-BE49-F238E27FC236}">
                <a16:creationId xmlns:a16="http://schemas.microsoft.com/office/drawing/2014/main" id="{484C8CAA-4772-B8E9-B435-14DD81201099}"/>
              </a:ext>
            </a:extLst>
          </p:cNvPr>
          <p:cNvSpPr/>
          <p:nvPr/>
        </p:nvSpPr>
        <p:spPr>
          <a:xfrm>
            <a:off x="1052895" y="1551879"/>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13" name="直接连接符 12">
            <a:extLst>
              <a:ext uri="{FF2B5EF4-FFF2-40B4-BE49-F238E27FC236}">
                <a16:creationId xmlns:a16="http://schemas.microsoft.com/office/drawing/2014/main" id="{95337E48-6DBA-10C2-C997-86B8C4D9B938}"/>
              </a:ext>
            </a:extLst>
          </p:cNvPr>
          <p:cNvCxnSpPr>
            <a:cxnSpLocks/>
            <a:stCxn id="10" idx="3"/>
          </p:cNvCxnSpPr>
          <p:nvPr/>
        </p:nvCxnSpPr>
        <p:spPr>
          <a:xfrm flipH="1">
            <a:off x="471534" y="856578"/>
            <a:ext cx="241478" cy="237530"/>
          </a:xfrm>
          <a:prstGeom prst="line">
            <a:avLst/>
          </a:prstGeom>
        </p:spPr>
        <p:style>
          <a:lnRef idx="3">
            <a:schemeClr val="dk1"/>
          </a:lnRef>
          <a:fillRef idx="0">
            <a:schemeClr val="dk1"/>
          </a:fillRef>
          <a:effectRef idx="2">
            <a:schemeClr val="dk1"/>
          </a:effectRef>
          <a:fontRef idx="minor">
            <a:schemeClr val="tx1"/>
          </a:fontRef>
        </p:style>
      </p:cxnSp>
      <p:cxnSp>
        <p:nvCxnSpPr>
          <p:cNvPr id="14" name="直接连接符 13">
            <a:extLst>
              <a:ext uri="{FF2B5EF4-FFF2-40B4-BE49-F238E27FC236}">
                <a16:creationId xmlns:a16="http://schemas.microsoft.com/office/drawing/2014/main" id="{34EB0301-3D44-8EC9-D2E8-97DA85005244}"/>
              </a:ext>
            </a:extLst>
          </p:cNvPr>
          <p:cNvCxnSpPr>
            <a:cxnSpLocks/>
            <a:stCxn id="10" idx="5"/>
            <a:endCxn id="11" idx="1"/>
          </p:cNvCxnSpPr>
          <p:nvPr/>
        </p:nvCxnSpPr>
        <p:spPr>
          <a:xfrm>
            <a:off x="803938" y="856578"/>
            <a:ext cx="213874" cy="277284"/>
          </a:xfrm>
          <a:prstGeom prst="line">
            <a:avLst/>
          </a:prstGeom>
        </p:spPr>
        <p:style>
          <a:lnRef idx="3">
            <a:schemeClr val="dk1"/>
          </a:lnRef>
          <a:fillRef idx="0">
            <a:schemeClr val="dk1"/>
          </a:fillRef>
          <a:effectRef idx="2">
            <a:schemeClr val="dk1"/>
          </a:effectRef>
          <a:fontRef idx="minor">
            <a:schemeClr val="tx1"/>
          </a:fontRef>
        </p:style>
      </p:cxnSp>
      <p:cxnSp>
        <p:nvCxnSpPr>
          <p:cNvPr id="15" name="直接连接符 14">
            <a:extLst>
              <a:ext uri="{FF2B5EF4-FFF2-40B4-BE49-F238E27FC236}">
                <a16:creationId xmlns:a16="http://schemas.microsoft.com/office/drawing/2014/main" id="{D865CFB3-824E-8DDB-BD68-05048CA69FD9}"/>
              </a:ext>
            </a:extLst>
          </p:cNvPr>
          <p:cNvCxnSpPr>
            <a:cxnSpLocks/>
          </p:cNvCxnSpPr>
          <p:nvPr/>
        </p:nvCxnSpPr>
        <p:spPr>
          <a:xfrm>
            <a:off x="516997" y="1209962"/>
            <a:ext cx="131721" cy="292580"/>
          </a:xfrm>
          <a:prstGeom prst="line">
            <a:avLst/>
          </a:prstGeom>
        </p:spPr>
        <p:style>
          <a:lnRef idx="3">
            <a:schemeClr val="dk1"/>
          </a:lnRef>
          <a:fillRef idx="0">
            <a:schemeClr val="dk1"/>
          </a:fillRef>
          <a:effectRef idx="2">
            <a:schemeClr val="dk1"/>
          </a:effectRef>
          <a:fontRef idx="minor">
            <a:schemeClr val="tx1"/>
          </a:fontRef>
        </p:style>
      </p:cxnSp>
      <p:cxnSp>
        <p:nvCxnSpPr>
          <p:cNvPr id="16" name="直接连接符 15">
            <a:extLst>
              <a:ext uri="{FF2B5EF4-FFF2-40B4-BE49-F238E27FC236}">
                <a16:creationId xmlns:a16="http://schemas.microsoft.com/office/drawing/2014/main" id="{6AB0BE51-3774-E57F-F813-3B5831DB0135}"/>
              </a:ext>
            </a:extLst>
          </p:cNvPr>
          <p:cNvCxnSpPr>
            <a:cxnSpLocks/>
            <a:stCxn id="11" idx="3"/>
          </p:cNvCxnSpPr>
          <p:nvPr/>
        </p:nvCxnSpPr>
        <p:spPr>
          <a:xfrm flipH="1">
            <a:off x="739644" y="1229839"/>
            <a:ext cx="278168" cy="272703"/>
          </a:xfrm>
          <a:prstGeom prst="line">
            <a:avLst/>
          </a:prstGeom>
        </p:spPr>
        <p:style>
          <a:lnRef idx="3">
            <a:schemeClr val="dk1"/>
          </a:lnRef>
          <a:fillRef idx="0">
            <a:schemeClr val="dk1"/>
          </a:fillRef>
          <a:effectRef idx="2">
            <a:schemeClr val="dk1"/>
          </a:effectRef>
          <a:fontRef idx="minor">
            <a:schemeClr val="tx1"/>
          </a:fontRef>
        </p:style>
      </p:cxnSp>
      <p:cxnSp>
        <p:nvCxnSpPr>
          <p:cNvPr id="17" name="直接连接符 16">
            <a:extLst>
              <a:ext uri="{FF2B5EF4-FFF2-40B4-BE49-F238E27FC236}">
                <a16:creationId xmlns:a16="http://schemas.microsoft.com/office/drawing/2014/main" id="{8EB99E88-1323-3B4C-692A-659CD94CE68B}"/>
              </a:ext>
            </a:extLst>
          </p:cNvPr>
          <p:cNvCxnSpPr>
            <a:cxnSpLocks/>
            <a:stCxn id="26" idx="2"/>
            <a:endCxn id="11" idx="7"/>
          </p:cNvCxnSpPr>
          <p:nvPr/>
        </p:nvCxnSpPr>
        <p:spPr>
          <a:xfrm flipH="1">
            <a:off x="1108738" y="1104307"/>
            <a:ext cx="247571" cy="29555"/>
          </a:xfrm>
          <a:prstGeom prst="line">
            <a:avLst/>
          </a:prstGeom>
        </p:spPr>
        <p:style>
          <a:lnRef idx="3">
            <a:schemeClr val="dk1"/>
          </a:lnRef>
          <a:fillRef idx="0">
            <a:schemeClr val="dk1"/>
          </a:fillRef>
          <a:effectRef idx="2">
            <a:schemeClr val="dk1"/>
          </a:effectRef>
          <a:fontRef idx="minor">
            <a:schemeClr val="tx1"/>
          </a:fontRef>
        </p:style>
      </p:cxnSp>
      <p:cxnSp>
        <p:nvCxnSpPr>
          <p:cNvPr id="18" name="直接连接符 17">
            <a:extLst>
              <a:ext uri="{FF2B5EF4-FFF2-40B4-BE49-F238E27FC236}">
                <a16:creationId xmlns:a16="http://schemas.microsoft.com/office/drawing/2014/main" id="{1108944C-73AC-23C1-8478-2899716A2E53}"/>
              </a:ext>
            </a:extLst>
          </p:cNvPr>
          <p:cNvCxnSpPr>
            <a:cxnSpLocks/>
            <a:stCxn id="12" idx="0"/>
            <a:endCxn id="11" idx="4"/>
          </p:cNvCxnSpPr>
          <p:nvPr/>
        </p:nvCxnSpPr>
        <p:spPr>
          <a:xfrm flipH="1" flipV="1">
            <a:off x="1063275" y="1249716"/>
            <a:ext cx="53914" cy="302163"/>
          </a:xfrm>
          <a:prstGeom prst="line">
            <a:avLst/>
          </a:prstGeom>
        </p:spPr>
        <p:style>
          <a:lnRef idx="3">
            <a:schemeClr val="dk1"/>
          </a:lnRef>
          <a:fillRef idx="0">
            <a:schemeClr val="dk1"/>
          </a:fillRef>
          <a:effectRef idx="2">
            <a:schemeClr val="dk1"/>
          </a:effectRef>
          <a:fontRef idx="minor">
            <a:schemeClr val="tx1"/>
          </a:fontRef>
        </p:style>
      </p:cxnSp>
      <p:cxnSp>
        <p:nvCxnSpPr>
          <p:cNvPr id="19" name="直接连接符 18">
            <a:extLst>
              <a:ext uri="{FF2B5EF4-FFF2-40B4-BE49-F238E27FC236}">
                <a16:creationId xmlns:a16="http://schemas.microsoft.com/office/drawing/2014/main" id="{9580DB87-3D3B-B066-3C37-8BBB9E20DB18}"/>
              </a:ext>
            </a:extLst>
          </p:cNvPr>
          <p:cNvCxnSpPr>
            <a:cxnSpLocks/>
            <a:stCxn id="25" idx="1"/>
            <a:endCxn id="11" idx="5"/>
          </p:cNvCxnSpPr>
          <p:nvPr/>
        </p:nvCxnSpPr>
        <p:spPr>
          <a:xfrm flipH="1" flipV="1">
            <a:off x="1108738" y="1229839"/>
            <a:ext cx="341209" cy="144561"/>
          </a:xfrm>
          <a:prstGeom prst="line">
            <a:avLst/>
          </a:prstGeom>
        </p:spPr>
        <p:style>
          <a:lnRef idx="3">
            <a:schemeClr val="dk1"/>
          </a:lnRef>
          <a:fillRef idx="0">
            <a:schemeClr val="dk1"/>
          </a:fillRef>
          <a:effectRef idx="2">
            <a:schemeClr val="dk1"/>
          </a:effectRef>
          <a:fontRef idx="minor">
            <a:schemeClr val="tx1"/>
          </a:fontRef>
        </p:style>
      </p:cxnSp>
      <p:cxnSp>
        <p:nvCxnSpPr>
          <p:cNvPr id="20" name="直接连接符 19">
            <a:extLst>
              <a:ext uri="{FF2B5EF4-FFF2-40B4-BE49-F238E27FC236}">
                <a16:creationId xmlns:a16="http://schemas.microsoft.com/office/drawing/2014/main" id="{530F58DD-A7D4-DB25-F922-FEB40AF78D4A}"/>
              </a:ext>
            </a:extLst>
          </p:cNvPr>
          <p:cNvCxnSpPr>
            <a:cxnSpLocks/>
            <a:stCxn id="26" idx="5"/>
            <a:endCxn id="25" idx="0"/>
          </p:cNvCxnSpPr>
          <p:nvPr/>
        </p:nvCxnSpPr>
        <p:spPr>
          <a:xfrm>
            <a:off x="1466066" y="1152295"/>
            <a:ext cx="29344" cy="202228"/>
          </a:xfrm>
          <a:prstGeom prst="line">
            <a:avLst/>
          </a:prstGeom>
        </p:spPr>
        <p:style>
          <a:lnRef idx="3">
            <a:schemeClr val="dk1"/>
          </a:lnRef>
          <a:fillRef idx="0">
            <a:schemeClr val="dk1"/>
          </a:fillRef>
          <a:effectRef idx="2">
            <a:schemeClr val="dk1"/>
          </a:effectRef>
          <a:fontRef idx="minor">
            <a:schemeClr val="tx1"/>
          </a:fontRef>
        </p:style>
      </p:cxnSp>
      <p:cxnSp>
        <p:nvCxnSpPr>
          <p:cNvPr id="21" name="直接连接符 20">
            <a:extLst>
              <a:ext uri="{FF2B5EF4-FFF2-40B4-BE49-F238E27FC236}">
                <a16:creationId xmlns:a16="http://schemas.microsoft.com/office/drawing/2014/main" id="{945F0B4D-A4E7-14B7-1172-77E9948DA3FC}"/>
              </a:ext>
            </a:extLst>
          </p:cNvPr>
          <p:cNvCxnSpPr>
            <a:cxnSpLocks/>
            <a:stCxn id="10" idx="4"/>
          </p:cNvCxnSpPr>
          <p:nvPr/>
        </p:nvCxnSpPr>
        <p:spPr>
          <a:xfrm flipH="1">
            <a:off x="694181" y="876455"/>
            <a:ext cx="64294" cy="606210"/>
          </a:xfrm>
          <a:prstGeom prst="line">
            <a:avLst/>
          </a:prstGeom>
        </p:spPr>
        <p:style>
          <a:lnRef idx="3">
            <a:schemeClr val="dk1"/>
          </a:lnRef>
          <a:fillRef idx="0">
            <a:schemeClr val="dk1"/>
          </a:fillRef>
          <a:effectRef idx="2">
            <a:schemeClr val="dk1"/>
          </a:effectRef>
          <a:fontRef idx="minor">
            <a:schemeClr val="tx1"/>
          </a:fontRef>
        </p:style>
      </p:cxnSp>
      <p:cxnSp>
        <p:nvCxnSpPr>
          <p:cNvPr id="22" name="直接连接符 21">
            <a:extLst>
              <a:ext uri="{FF2B5EF4-FFF2-40B4-BE49-F238E27FC236}">
                <a16:creationId xmlns:a16="http://schemas.microsoft.com/office/drawing/2014/main" id="{395D7D1A-C8B6-5A10-3BFA-022F0351F2A6}"/>
              </a:ext>
            </a:extLst>
          </p:cNvPr>
          <p:cNvCxnSpPr>
            <a:cxnSpLocks/>
            <a:endCxn id="12" idx="2"/>
          </p:cNvCxnSpPr>
          <p:nvPr/>
        </p:nvCxnSpPr>
        <p:spPr>
          <a:xfrm>
            <a:off x="737925" y="1598389"/>
            <a:ext cx="314970" cy="21356"/>
          </a:xfrm>
          <a:prstGeom prst="line">
            <a:avLst/>
          </a:prstGeom>
        </p:spPr>
        <p:style>
          <a:lnRef idx="3">
            <a:schemeClr val="dk1"/>
          </a:lnRef>
          <a:fillRef idx="0">
            <a:schemeClr val="dk1"/>
          </a:fillRef>
          <a:effectRef idx="2">
            <a:schemeClr val="dk1"/>
          </a:effectRef>
          <a:fontRef idx="minor">
            <a:schemeClr val="tx1"/>
          </a:fontRef>
        </p:style>
      </p:cxnSp>
      <p:sp>
        <p:nvSpPr>
          <p:cNvPr id="23" name="椭圆 22">
            <a:extLst>
              <a:ext uri="{FF2B5EF4-FFF2-40B4-BE49-F238E27FC236}">
                <a16:creationId xmlns:a16="http://schemas.microsoft.com/office/drawing/2014/main" id="{B7C54421-1B3E-2A49-9BAA-054142720F96}"/>
              </a:ext>
            </a:extLst>
          </p:cNvPr>
          <p:cNvSpPr/>
          <p:nvPr/>
        </p:nvSpPr>
        <p:spPr>
          <a:xfrm>
            <a:off x="624643" y="1486136"/>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4" name="椭圆 23">
            <a:extLst>
              <a:ext uri="{FF2B5EF4-FFF2-40B4-BE49-F238E27FC236}">
                <a16:creationId xmlns:a16="http://schemas.microsoft.com/office/drawing/2014/main" id="{B24145FC-7607-BA5E-87C5-214D7C2D2578}"/>
              </a:ext>
            </a:extLst>
          </p:cNvPr>
          <p:cNvSpPr/>
          <p:nvPr/>
        </p:nvSpPr>
        <p:spPr>
          <a:xfrm>
            <a:off x="435079" y="1077120"/>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5" name="椭圆 24">
            <a:extLst>
              <a:ext uri="{FF2B5EF4-FFF2-40B4-BE49-F238E27FC236}">
                <a16:creationId xmlns:a16="http://schemas.microsoft.com/office/drawing/2014/main" id="{DAA3F228-EB9A-A4F5-BEE4-6B7AEAB78035}"/>
              </a:ext>
            </a:extLst>
          </p:cNvPr>
          <p:cNvSpPr/>
          <p:nvPr/>
        </p:nvSpPr>
        <p:spPr>
          <a:xfrm>
            <a:off x="1431116" y="1354523"/>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6" name="椭圆 25">
            <a:extLst>
              <a:ext uri="{FF2B5EF4-FFF2-40B4-BE49-F238E27FC236}">
                <a16:creationId xmlns:a16="http://schemas.microsoft.com/office/drawing/2014/main" id="{C421AC13-CC4F-5E50-4499-97015AA38478}"/>
              </a:ext>
            </a:extLst>
          </p:cNvPr>
          <p:cNvSpPr/>
          <p:nvPr/>
        </p:nvSpPr>
        <p:spPr>
          <a:xfrm>
            <a:off x="1356309" y="1036441"/>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28" name="直接连接符 27">
            <a:extLst>
              <a:ext uri="{FF2B5EF4-FFF2-40B4-BE49-F238E27FC236}">
                <a16:creationId xmlns:a16="http://schemas.microsoft.com/office/drawing/2014/main" id="{54B0FD89-2384-1CA9-52B0-8A6334BD7B14}"/>
              </a:ext>
            </a:extLst>
          </p:cNvPr>
          <p:cNvCxnSpPr>
            <a:cxnSpLocks/>
          </p:cNvCxnSpPr>
          <p:nvPr/>
        </p:nvCxnSpPr>
        <p:spPr>
          <a:xfrm flipH="1">
            <a:off x="1074010" y="811353"/>
            <a:ext cx="34728" cy="311085"/>
          </a:xfrm>
          <a:prstGeom prst="line">
            <a:avLst/>
          </a:prstGeom>
        </p:spPr>
        <p:style>
          <a:lnRef idx="3">
            <a:schemeClr val="dk1"/>
          </a:lnRef>
          <a:fillRef idx="0">
            <a:schemeClr val="dk1"/>
          </a:fillRef>
          <a:effectRef idx="2">
            <a:schemeClr val="dk1"/>
          </a:effectRef>
          <a:fontRef idx="minor">
            <a:schemeClr val="tx1"/>
          </a:fontRef>
        </p:style>
      </p:cxnSp>
      <p:sp>
        <p:nvSpPr>
          <p:cNvPr id="29" name="椭圆 28">
            <a:extLst>
              <a:ext uri="{FF2B5EF4-FFF2-40B4-BE49-F238E27FC236}">
                <a16:creationId xmlns:a16="http://schemas.microsoft.com/office/drawing/2014/main" id="{C17C77AF-99BC-4607-BB26-498310CE3B20}"/>
              </a:ext>
            </a:extLst>
          </p:cNvPr>
          <p:cNvSpPr/>
          <p:nvPr/>
        </p:nvSpPr>
        <p:spPr>
          <a:xfrm>
            <a:off x="1051151" y="722935"/>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38" name="椭圆 37">
            <a:extLst>
              <a:ext uri="{FF2B5EF4-FFF2-40B4-BE49-F238E27FC236}">
                <a16:creationId xmlns:a16="http://schemas.microsoft.com/office/drawing/2014/main" id="{22118474-7579-D844-43D9-4C6CFA7509F6}"/>
              </a:ext>
            </a:extLst>
          </p:cNvPr>
          <p:cNvSpPr/>
          <p:nvPr/>
        </p:nvSpPr>
        <p:spPr>
          <a:xfrm>
            <a:off x="1385653" y="710978"/>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cxnSp>
        <p:nvCxnSpPr>
          <p:cNvPr id="58" name="直接连接符 57">
            <a:extLst>
              <a:ext uri="{FF2B5EF4-FFF2-40B4-BE49-F238E27FC236}">
                <a16:creationId xmlns:a16="http://schemas.microsoft.com/office/drawing/2014/main" id="{7DFC09BA-5DA6-D48C-911E-D042753C6710}"/>
              </a:ext>
            </a:extLst>
          </p:cNvPr>
          <p:cNvCxnSpPr>
            <a:cxnSpLocks/>
            <a:stCxn id="29" idx="6"/>
            <a:endCxn id="38" idx="2"/>
          </p:cNvCxnSpPr>
          <p:nvPr/>
        </p:nvCxnSpPr>
        <p:spPr>
          <a:xfrm flipV="1">
            <a:off x="1179739" y="778844"/>
            <a:ext cx="205914" cy="11957"/>
          </a:xfrm>
          <a:prstGeom prst="line">
            <a:avLst/>
          </a:prstGeom>
        </p:spPr>
        <p:style>
          <a:lnRef idx="3">
            <a:schemeClr val="dk1"/>
          </a:lnRef>
          <a:fillRef idx="0">
            <a:schemeClr val="dk1"/>
          </a:fillRef>
          <a:effectRef idx="2">
            <a:schemeClr val="dk1"/>
          </a:effectRef>
          <a:fontRef idx="minor">
            <a:schemeClr val="tx1"/>
          </a:fontRef>
        </p:style>
      </p:cxnSp>
      <p:pic>
        <p:nvPicPr>
          <p:cNvPr id="66" name="图片 65">
            <a:extLst>
              <a:ext uri="{FF2B5EF4-FFF2-40B4-BE49-F238E27FC236}">
                <a16:creationId xmlns:a16="http://schemas.microsoft.com/office/drawing/2014/main" id="{109799C4-6628-E598-687B-256AA46E47D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8796" y="1024919"/>
            <a:ext cx="277200" cy="277200"/>
          </a:xfrm>
          <a:prstGeom prst="rect">
            <a:avLst/>
          </a:prstGeom>
        </p:spPr>
      </p:pic>
      <p:pic>
        <p:nvPicPr>
          <p:cNvPr id="69" name="图片 68">
            <a:extLst>
              <a:ext uri="{FF2B5EF4-FFF2-40B4-BE49-F238E27FC236}">
                <a16:creationId xmlns:a16="http://schemas.microsoft.com/office/drawing/2014/main" id="{F4636AD9-F1EE-B065-8052-9D5B8D668E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0138" y="420772"/>
            <a:ext cx="277200" cy="277200"/>
          </a:xfrm>
          <a:prstGeom prst="rect">
            <a:avLst/>
          </a:prstGeom>
        </p:spPr>
      </p:pic>
      <p:pic>
        <p:nvPicPr>
          <p:cNvPr id="70" name="图片 69">
            <a:extLst>
              <a:ext uri="{FF2B5EF4-FFF2-40B4-BE49-F238E27FC236}">
                <a16:creationId xmlns:a16="http://schemas.microsoft.com/office/drawing/2014/main" id="{01E39EF0-55AA-B6DB-8DE2-4AA6988070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4241" y="652200"/>
            <a:ext cx="277200" cy="277200"/>
          </a:xfrm>
          <a:prstGeom prst="rect">
            <a:avLst/>
          </a:prstGeom>
        </p:spPr>
      </p:pic>
      <p:pic>
        <p:nvPicPr>
          <p:cNvPr id="79" name="图片 78">
            <a:extLst>
              <a:ext uri="{FF2B5EF4-FFF2-40B4-BE49-F238E27FC236}">
                <a16:creationId xmlns:a16="http://schemas.microsoft.com/office/drawing/2014/main" id="{BF2FEF18-3EE5-1FBE-7C07-A319784024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95410" y="971393"/>
            <a:ext cx="277200" cy="277200"/>
          </a:xfrm>
          <a:prstGeom prst="rect">
            <a:avLst/>
          </a:prstGeom>
        </p:spPr>
      </p:pic>
      <p:pic>
        <p:nvPicPr>
          <p:cNvPr id="80" name="图片 79">
            <a:extLst>
              <a:ext uri="{FF2B5EF4-FFF2-40B4-BE49-F238E27FC236}">
                <a16:creationId xmlns:a16="http://schemas.microsoft.com/office/drawing/2014/main" id="{E14D5977-E194-A8A6-2D2F-5C2B5A50FB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9148" y="1334093"/>
            <a:ext cx="277200" cy="277200"/>
          </a:xfrm>
          <a:prstGeom prst="rect">
            <a:avLst/>
          </a:prstGeom>
        </p:spPr>
      </p:pic>
      <p:pic>
        <p:nvPicPr>
          <p:cNvPr id="81" name="图片 80">
            <a:extLst>
              <a:ext uri="{FF2B5EF4-FFF2-40B4-BE49-F238E27FC236}">
                <a16:creationId xmlns:a16="http://schemas.microsoft.com/office/drawing/2014/main" id="{CEAAFFB6-3649-A321-2DA4-D67FCFC2A8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8821" y="1040960"/>
            <a:ext cx="277200" cy="277200"/>
          </a:xfrm>
          <a:prstGeom prst="rect">
            <a:avLst/>
          </a:prstGeom>
        </p:spPr>
      </p:pic>
      <p:pic>
        <p:nvPicPr>
          <p:cNvPr id="83" name="图片 82">
            <a:extLst>
              <a:ext uri="{FF2B5EF4-FFF2-40B4-BE49-F238E27FC236}">
                <a16:creationId xmlns:a16="http://schemas.microsoft.com/office/drawing/2014/main" id="{EB52BD8F-E656-6E64-F2E0-028C51CC395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0935" y="456062"/>
            <a:ext cx="277200" cy="277200"/>
          </a:xfrm>
          <a:prstGeom prst="rect">
            <a:avLst/>
          </a:prstGeom>
        </p:spPr>
      </p:pic>
      <p:pic>
        <p:nvPicPr>
          <p:cNvPr id="84" name="图片 83">
            <a:extLst>
              <a:ext uri="{FF2B5EF4-FFF2-40B4-BE49-F238E27FC236}">
                <a16:creationId xmlns:a16="http://schemas.microsoft.com/office/drawing/2014/main" id="{95542F73-8A0E-4EDB-1DDC-E780201F7C1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6786" y="1406446"/>
            <a:ext cx="277200" cy="277200"/>
          </a:xfrm>
          <a:prstGeom prst="rect">
            <a:avLst/>
          </a:prstGeom>
        </p:spPr>
      </p:pic>
      <p:pic>
        <p:nvPicPr>
          <p:cNvPr id="85" name="图片 84">
            <a:extLst>
              <a:ext uri="{FF2B5EF4-FFF2-40B4-BE49-F238E27FC236}">
                <a16:creationId xmlns:a16="http://schemas.microsoft.com/office/drawing/2014/main" id="{13DD7018-A637-8B9D-E41F-8B99D9E4F5D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59364" y="1489039"/>
            <a:ext cx="277200" cy="277200"/>
          </a:xfrm>
          <a:prstGeom prst="rect">
            <a:avLst/>
          </a:prstGeom>
        </p:spPr>
      </p:pic>
      <p:sp>
        <p:nvSpPr>
          <p:cNvPr id="87" name="文本框 86">
            <a:extLst>
              <a:ext uri="{FF2B5EF4-FFF2-40B4-BE49-F238E27FC236}">
                <a16:creationId xmlns:a16="http://schemas.microsoft.com/office/drawing/2014/main" id="{717CE067-3689-19D0-8F3D-C18A9B00EFC6}"/>
              </a:ext>
            </a:extLst>
          </p:cNvPr>
          <p:cNvSpPr txBox="1"/>
          <p:nvPr/>
        </p:nvSpPr>
        <p:spPr>
          <a:xfrm>
            <a:off x="307396" y="1721221"/>
            <a:ext cx="1642053"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Text attribute graph </a:t>
            </a:r>
            <a:endParaRPr lang="zh-CN" altLang="en-US" sz="1400" dirty="0">
              <a:latin typeface="Times New Roman" panose="02020603050405020304" pitchFamily="18" charset="0"/>
              <a:cs typeface="Times New Roman" panose="02020603050405020304" pitchFamily="18" charset="0"/>
            </a:endParaRPr>
          </a:p>
        </p:txBody>
      </p:sp>
      <p:pic>
        <p:nvPicPr>
          <p:cNvPr id="2" name="图片 1">
            <a:extLst>
              <a:ext uri="{FF2B5EF4-FFF2-40B4-BE49-F238E27FC236}">
                <a16:creationId xmlns:a16="http://schemas.microsoft.com/office/drawing/2014/main" id="{04301D4B-F156-C39C-8CC3-8752408DF03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75145" y="261924"/>
            <a:ext cx="892474" cy="957600"/>
          </a:xfrm>
          <a:prstGeom prst="rect">
            <a:avLst/>
          </a:prstGeom>
        </p:spPr>
      </p:pic>
      <p:pic>
        <p:nvPicPr>
          <p:cNvPr id="3" name="图片 2">
            <a:extLst>
              <a:ext uri="{FF2B5EF4-FFF2-40B4-BE49-F238E27FC236}">
                <a16:creationId xmlns:a16="http://schemas.microsoft.com/office/drawing/2014/main" id="{60999277-6893-B87A-11E2-6533AEC808C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49688" y="1598389"/>
            <a:ext cx="892473" cy="957600"/>
          </a:xfrm>
          <a:prstGeom prst="rect">
            <a:avLst/>
          </a:prstGeom>
        </p:spPr>
      </p:pic>
      <p:sp>
        <p:nvSpPr>
          <p:cNvPr id="5" name="Google Shape;116;p19">
            <a:extLst>
              <a:ext uri="{FF2B5EF4-FFF2-40B4-BE49-F238E27FC236}">
                <a16:creationId xmlns:a16="http://schemas.microsoft.com/office/drawing/2014/main" id="{318C8CE0-50F2-8B32-1D42-96563D77B5D9}"/>
              </a:ext>
            </a:extLst>
          </p:cNvPr>
          <p:cNvSpPr/>
          <p:nvPr/>
        </p:nvSpPr>
        <p:spPr>
          <a:xfrm>
            <a:off x="5651005" y="553037"/>
            <a:ext cx="206145" cy="659197"/>
          </a:xfrm>
          <a:prstGeom prst="cube">
            <a:avLst>
              <a:gd name="adj" fmla="val 68741"/>
            </a:avLst>
          </a:prstGeom>
          <a:solidFill>
            <a:srgbClr val="E2F0D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 name="Google Shape;303;p19">
            <a:extLst>
              <a:ext uri="{FF2B5EF4-FFF2-40B4-BE49-F238E27FC236}">
                <a16:creationId xmlns:a16="http://schemas.microsoft.com/office/drawing/2014/main" id="{4912BCFD-3A1E-BBCE-2E83-FF90B0750F51}"/>
              </a:ext>
            </a:extLst>
          </p:cNvPr>
          <p:cNvSpPr/>
          <p:nvPr/>
        </p:nvSpPr>
        <p:spPr>
          <a:xfrm>
            <a:off x="5799350" y="641374"/>
            <a:ext cx="206145" cy="480531"/>
          </a:xfrm>
          <a:prstGeom prst="cube">
            <a:avLst>
              <a:gd name="adj" fmla="val 25000"/>
            </a:avLst>
          </a:prstGeom>
          <a:solidFill>
            <a:srgbClr val="E2F0D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 name="Google Shape;116;p19">
            <a:extLst>
              <a:ext uri="{FF2B5EF4-FFF2-40B4-BE49-F238E27FC236}">
                <a16:creationId xmlns:a16="http://schemas.microsoft.com/office/drawing/2014/main" id="{DFF66E22-0FDE-4FA1-209A-E3E43959B8F2}"/>
              </a:ext>
            </a:extLst>
          </p:cNvPr>
          <p:cNvSpPr/>
          <p:nvPr/>
        </p:nvSpPr>
        <p:spPr>
          <a:xfrm>
            <a:off x="5899551" y="553036"/>
            <a:ext cx="206145" cy="659197"/>
          </a:xfrm>
          <a:prstGeom prst="cube">
            <a:avLst>
              <a:gd name="adj" fmla="val 68741"/>
            </a:avLst>
          </a:prstGeom>
          <a:solidFill>
            <a:srgbClr val="E2F0D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 name="Google Shape;116;p19">
            <a:extLst>
              <a:ext uri="{FF2B5EF4-FFF2-40B4-BE49-F238E27FC236}">
                <a16:creationId xmlns:a16="http://schemas.microsoft.com/office/drawing/2014/main" id="{E554CBC7-7608-F75D-F6A3-11237910D3E7}"/>
              </a:ext>
            </a:extLst>
          </p:cNvPr>
          <p:cNvSpPr/>
          <p:nvPr/>
        </p:nvSpPr>
        <p:spPr>
          <a:xfrm>
            <a:off x="2849274" y="1178801"/>
            <a:ext cx="206145" cy="659197"/>
          </a:xfrm>
          <a:prstGeom prst="cube">
            <a:avLst>
              <a:gd name="adj" fmla="val 68741"/>
            </a:avLst>
          </a:prstGeom>
          <a:solidFill>
            <a:schemeClr val="accent4">
              <a:lumMod val="40000"/>
              <a:lumOff val="6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 name="Google Shape;303;p19">
            <a:extLst>
              <a:ext uri="{FF2B5EF4-FFF2-40B4-BE49-F238E27FC236}">
                <a16:creationId xmlns:a16="http://schemas.microsoft.com/office/drawing/2014/main" id="{86634187-7A05-451D-239F-84C11C4F2EB0}"/>
              </a:ext>
            </a:extLst>
          </p:cNvPr>
          <p:cNvSpPr/>
          <p:nvPr/>
        </p:nvSpPr>
        <p:spPr>
          <a:xfrm>
            <a:off x="2997619" y="1267138"/>
            <a:ext cx="206145" cy="480531"/>
          </a:xfrm>
          <a:prstGeom prst="cube">
            <a:avLst>
              <a:gd name="adj" fmla="val 25000"/>
            </a:avLst>
          </a:prstGeom>
          <a:solidFill>
            <a:schemeClr val="accent4">
              <a:lumMod val="40000"/>
              <a:lumOff val="6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 name="Google Shape;116;p19">
            <a:extLst>
              <a:ext uri="{FF2B5EF4-FFF2-40B4-BE49-F238E27FC236}">
                <a16:creationId xmlns:a16="http://schemas.microsoft.com/office/drawing/2014/main" id="{230AB3CA-495C-D11C-72F4-4323A274319E}"/>
              </a:ext>
            </a:extLst>
          </p:cNvPr>
          <p:cNvSpPr/>
          <p:nvPr/>
        </p:nvSpPr>
        <p:spPr>
          <a:xfrm>
            <a:off x="3097820" y="1178800"/>
            <a:ext cx="206145" cy="659197"/>
          </a:xfrm>
          <a:prstGeom prst="cube">
            <a:avLst>
              <a:gd name="adj" fmla="val 68741"/>
            </a:avLst>
          </a:prstGeom>
          <a:solidFill>
            <a:schemeClr val="accent4">
              <a:lumMod val="40000"/>
              <a:lumOff val="6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 name="Google Shape;116;p19">
            <a:extLst>
              <a:ext uri="{FF2B5EF4-FFF2-40B4-BE49-F238E27FC236}">
                <a16:creationId xmlns:a16="http://schemas.microsoft.com/office/drawing/2014/main" id="{034DBA56-D25F-3F3D-EAFC-4844B5424C5B}"/>
              </a:ext>
            </a:extLst>
          </p:cNvPr>
          <p:cNvSpPr/>
          <p:nvPr/>
        </p:nvSpPr>
        <p:spPr>
          <a:xfrm>
            <a:off x="5655100" y="1766240"/>
            <a:ext cx="206145" cy="659197"/>
          </a:xfrm>
          <a:prstGeom prst="cube">
            <a:avLst>
              <a:gd name="adj" fmla="val 68741"/>
            </a:avLst>
          </a:prstGeom>
          <a:solidFill>
            <a:schemeClr val="accent4">
              <a:lumMod val="40000"/>
              <a:lumOff val="6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 name="Google Shape;303;p19">
            <a:extLst>
              <a:ext uri="{FF2B5EF4-FFF2-40B4-BE49-F238E27FC236}">
                <a16:creationId xmlns:a16="http://schemas.microsoft.com/office/drawing/2014/main" id="{F1AC9BA8-F8E7-631C-07C0-DD72C3F2E9C6}"/>
              </a:ext>
            </a:extLst>
          </p:cNvPr>
          <p:cNvSpPr/>
          <p:nvPr/>
        </p:nvSpPr>
        <p:spPr>
          <a:xfrm>
            <a:off x="5803445" y="1854577"/>
            <a:ext cx="206145" cy="480531"/>
          </a:xfrm>
          <a:prstGeom prst="cube">
            <a:avLst>
              <a:gd name="adj" fmla="val 25000"/>
            </a:avLst>
          </a:prstGeom>
          <a:solidFill>
            <a:schemeClr val="accent4">
              <a:lumMod val="40000"/>
              <a:lumOff val="6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 name="Google Shape;116;p19">
            <a:extLst>
              <a:ext uri="{FF2B5EF4-FFF2-40B4-BE49-F238E27FC236}">
                <a16:creationId xmlns:a16="http://schemas.microsoft.com/office/drawing/2014/main" id="{275E93CB-07DC-4FD4-5104-0CB374425224}"/>
              </a:ext>
            </a:extLst>
          </p:cNvPr>
          <p:cNvSpPr/>
          <p:nvPr/>
        </p:nvSpPr>
        <p:spPr>
          <a:xfrm>
            <a:off x="5903646" y="1766239"/>
            <a:ext cx="206145" cy="659197"/>
          </a:xfrm>
          <a:prstGeom prst="cube">
            <a:avLst>
              <a:gd name="adj" fmla="val 68741"/>
            </a:avLst>
          </a:prstGeom>
          <a:solidFill>
            <a:schemeClr val="accent4">
              <a:lumMod val="40000"/>
              <a:lumOff val="6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 name="文本框 34">
            <a:extLst>
              <a:ext uri="{FF2B5EF4-FFF2-40B4-BE49-F238E27FC236}">
                <a16:creationId xmlns:a16="http://schemas.microsoft.com/office/drawing/2014/main" id="{CDCD45FB-BDB2-014C-8647-1A23929F4309}"/>
              </a:ext>
            </a:extLst>
          </p:cNvPr>
          <p:cNvSpPr txBox="1"/>
          <p:nvPr/>
        </p:nvSpPr>
        <p:spPr>
          <a:xfrm>
            <a:off x="3765746" y="2548072"/>
            <a:ext cx="1257075" cy="307777"/>
          </a:xfrm>
          <a:prstGeom prst="rect">
            <a:avLst/>
          </a:prstGeom>
          <a:noFill/>
        </p:spPr>
        <p:txBody>
          <a:bodyPr wrap="none" rtlCol="0">
            <a:spAutoFit/>
          </a:bodyPr>
          <a:lstStyle/>
          <a:p>
            <a:r>
              <a:rPr lang="zh-CN" altLang="en-US" sz="1400" dirty="0">
                <a:latin typeface="Times New Roman" panose="02020603050405020304" pitchFamily="18" charset="0"/>
                <a:cs typeface="Times New Roman" panose="02020603050405020304" pitchFamily="18" charset="0"/>
              </a:rPr>
              <a:t>Shadow </a:t>
            </a:r>
            <a:r>
              <a:rPr lang="en-US" altLang="zh-CN" sz="1400" dirty="0">
                <a:latin typeface="Times New Roman" panose="02020603050405020304" pitchFamily="18" charset="0"/>
                <a:cs typeface="Times New Roman" panose="02020603050405020304" pitchFamily="18" charset="0"/>
              </a:rPr>
              <a:t>m</a:t>
            </a:r>
            <a:r>
              <a:rPr lang="zh-CN" altLang="en-US" sz="1400" dirty="0">
                <a:latin typeface="Times New Roman" panose="02020603050405020304" pitchFamily="18" charset="0"/>
                <a:cs typeface="Times New Roman" panose="02020603050405020304" pitchFamily="18" charset="0"/>
              </a:rPr>
              <a:t>odel</a:t>
            </a:r>
          </a:p>
        </p:txBody>
      </p:sp>
      <p:sp>
        <p:nvSpPr>
          <p:cNvPr id="36" name="文本框 35">
            <a:extLst>
              <a:ext uri="{FF2B5EF4-FFF2-40B4-BE49-F238E27FC236}">
                <a16:creationId xmlns:a16="http://schemas.microsoft.com/office/drawing/2014/main" id="{8F04B223-1366-23EB-CFF8-73D378699B7A}"/>
              </a:ext>
            </a:extLst>
          </p:cNvPr>
          <p:cNvSpPr txBox="1"/>
          <p:nvPr/>
        </p:nvSpPr>
        <p:spPr>
          <a:xfrm>
            <a:off x="3775327" y="1081024"/>
            <a:ext cx="1267316"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Suspected model</a:t>
            </a:r>
            <a:endParaRPr lang="zh-CN" altLang="en-US" sz="1200" dirty="0"/>
          </a:p>
        </p:txBody>
      </p:sp>
      <p:sp>
        <p:nvSpPr>
          <p:cNvPr id="39" name="文本框 38">
            <a:extLst>
              <a:ext uri="{FF2B5EF4-FFF2-40B4-BE49-F238E27FC236}">
                <a16:creationId xmlns:a16="http://schemas.microsoft.com/office/drawing/2014/main" id="{FFDC472E-A58A-D18E-B54F-17FB50351001}"/>
              </a:ext>
            </a:extLst>
          </p:cNvPr>
          <p:cNvSpPr txBox="1"/>
          <p:nvPr/>
        </p:nvSpPr>
        <p:spPr>
          <a:xfrm>
            <a:off x="5336468" y="2423445"/>
            <a:ext cx="1380565" cy="307777"/>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Topology-aware</a:t>
            </a:r>
            <a:endParaRPr lang="zh-CN" altLang="en-US" sz="1400" dirty="0">
              <a:latin typeface="Times New Roman" panose="02020603050405020304" pitchFamily="18" charset="0"/>
              <a:cs typeface="Times New Roman" panose="02020603050405020304" pitchFamily="18" charset="0"/>
            </a:endParaRPr>
          </a:p>
        </p:txBody>
      </p:sp>
      <p:cxnSp>
        <p:nvCxnSpPr>
          <p:cNvPr id="41" name="直接箭头连接符 40">
            <a:extLst>
              <a:ext uri="{FF2B5EF4-FFF2-40B4-BE49-F238E27FC236}">
                <a16:creationId xmlns:a16="http://schemas.microsoft.com/office/drawing/2014/main" id="{0FF7E815-6985-F955-59D8-6C1869C94D01}"/>
              </a:ext>
            </a:extLst>
          </p:cNvPr>
          <p:cNvCxnSpPr>
            <a:cxnSpLocks/>
          </p:cNvCxnSpPr>
          <p:nvPr/>
        </p:nvCxnSpPr>
        <p:spPr>
          <a:xfrm>
            <a:off x="1873144" y="1509560"/>
            <a:ext cx="879022"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45" name="文本框 44">
            <a:extLst>
              <a:ext uri="{FF2B5EF4-FFF2-40B4-BE49-F238E27FC236}">
                <a16:creationId xmlns:a16="http://schemas.microsoft.com/office/drawing/2014/main" id="{35E1580B-A1C7-BE27-ACD0-85C019B1CD3D}"/>
              </a:ext>
            </a:extLst>
          </p:cNvPr>
          <p:cNvSpPr txBox="1"/>
          <p:nvPr/>
        </p:nvSpPr>
        <p:spPr>
          <a:xfrm>
            <a:off x="1758035" y="1192162"/>
            <a:ext cx="1165412" cy="307777"/>
          </a:xfrm>
          <a:prstGeom prst="rect">
            <a:avLst/>
          </a:prstGeom>
          <a:noFill/>
        </p:spPr>
        <p:txBody>
          <a:bodyPr wrap="square">
            <a:spAutoFit/>
          </a:bodyPr>
          <a:lstStyle/>
          <a:p>
            <a:r>
              <a:rPr lang="zh-CN" altLang="en-US" sz="1400" dirty="0">
                <a:latin typeface="Times New Roman" panose="02020603050405020304" pitchFamily="18" charset="0"/>
                <a:cs typeface="Times New Roman" panose="02020603050405020304" pitchFamily="18" charset="0"/>
              </a:rPr>
              <a:t>Initialization</a:t>
            </a:r>
          </a:p>
        </p:txBody>
      </p:sp>
      <p:sp>
        <p:nvSpPr>
          <p:cNvPr id="55" name="文本框 54">
            <a:extLst>
              <a:ext uri="{FF2B5EF4-FFF2-40B4-BE49-F238E27FC236}">
                <a16:creationId xmlns:a16="http://schemas.microsoft.com/office/drawing/2014/main" id="{536CE6A6-0CAA-D497-1A11-56246B1B57D9}"/>
              </a:ext>
            </a:extLst>
          </p:cNvPr>
          <p:cNvSpPr txBox="1"/>
          <p:nvPr/>
        </p:nvSpPr>
        <p:spPr>
          <a:xfrm>
            <a:off x="1026021" y="3720825"/>
            <a:ext cx="1906075" cy="523220"/>
          </a:xfrm>
          <a:prstGeom prst="rect">
            <a:avLst/>
          </a:prstGeom>
          <a:noFill/>
        </p:spPr>
        <p:txBody>
          <a:bodyPr wrap="square">
            <a:spAutoFit/>
          </a:bodyPr>
          <a:lstStyle/>
          <a:p>
            <a:pPr algn="ctr"/>
            <a:r>
              <a:rPr lang="zh-CN" altLang="en-US" sz="1400" dirty="0">
                <a:latin typeface="Times New Roman" panose="02020603050405020304" pitchFamily="18" charset="0"/>
                <a:cs typeface="Times New Roman" panose="02020603050405020304" pitchFamily="18" charset="0"/>
              </a:rPr>
              <a:t>Generative </a:t>
            </a:r>
            <a:r>
              <a:rPr lang="en-US" altLang="zh-CN" sz="1400" dirty="0">
                <a:latin typeface="Times New Roman" panose="02020603050405020304" pitchFamily="18" charset="0"/>
                <a:cs typeface="Times New Roman" panose="02020603050405020304" pitchFamily="18" charset="0"/>
              </a:rPr>
              <a:t>a</a:t>
            </a:r>
            <a:r>
              <a:rPr lang="zh-CN" altLang="en-US" sz="1400" dirty="0">
                <a:latin typeface="Times New Roman" panose="02020603050405020304" pitchFamily="18" charset="0"/>
                <a:cs typeface="Times New Roman" panose="02020603050405020304" pitchFamily="18" charset="0"/>
              </a:rPr>
              <a:t>dversarial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g</a:t>
            </a:r>
            <a:r>
              <a:rPr lang="zh-CN" altLang="en-US" sz="1400" dirty="0">
                <a:latin typeface="Times New Roman" panose="02020603050405020304" pitchFamily="18" charset="0"/>
                <a:cs typeface="Times New Roman" panose="02020603050405020304" pitchFamily="18" charset="0"/>
              </a:rPr>
              <a:t>raph </a:t>
            </a:r>
            <a:r>
              <a:rPr lang="en-US" altLang="zh-CN" sz="1400" dirty="0">
                <a:latin typeface="Times New Roman" panose="02020603050405020304" pitchFamily="18" charset="0"/>
                <a:cs typeface="Times New Roman" panose="02020603050405020304" pitchFamily="18" charset="0"/>
              </a:rPr>
              <a:t>g</a:t>
            </a:r>
            <a:r>
              <a:rPr lang="zh-CN" altLang="en-US" sz="1400" dirty="0">
                <a:latin typeface="Times New Roman" panose="02020603050405020304" pitchFamily="18" charset="0"/>
                <a:cs typeface="Times New Roman" panose="02020603050405020304" pitchFamily="18" charset="0"/>
              </a:rPr>
              <a:t>enerator</a:t>
            </a:r>
          </a:p>
        </p:txBody>
      </p:sp>
      <p:sp>
        <p:nvSpPr>
          <p:cNvPr id="56" name="文本框 55">
            <a:extLst>
              <a:ext uri="{FF2B5EF4-FFF2-40B4-BE49-F238E27FC236}">
                <a16:creationId xmlns:a16="http://schemas.microsoft.com/office/drawing/2014/main" id="{D74E2DA9-1411-A035-5B57-F3FDE79F652F}"/>
              </a:ext>
            </a:extLst>
          </p:cNvPr>
          <p:cNvSpPr txBox="1"/>
          <p:nvPr/>
        </p:nvSpPr>
        <p:spPr>
          <a:xfrm>
            <a:off x="2490782" y="1847618"/>
            <a:ext cx="1297150"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GAG g</a:t>
            </a:r>
            <a:r>
              <a:rPr lang="zh-CN" altLang="en-US" sz="1400" dirty="0">
                <a:latin typeface="Times New Roman" panose="02020603050405020304" pitchFamily="18" charset="0"/>
                <a:cs typeface="Times New Roman" panose="02020603050405020304" pitchFamily="18" charset="0"/>
              </a:rPr>
              <a:t>enerator</a:t>
            </a:r>
          </a:p>
        </p:txBody>
      </p:sp>
      <p:sp>
        <p:nvSpPr>
          <p:cNvPr id="33" name="文本框 32">
            <a:extLst>
              <a:ext uri="{FF2B5EF4-FFF2-40B4-BE49-F238E27FC236}">
                <a16:creationId xmlns:a16="http://schemas.microsoft.com/office/drawing/2014/main" id="{DD70A6EF-B678-CE99-5598-9E0AA88723E6}"/>
              </a:ext>
            </a:extLst>
          </p:cNvPr>
          <p:cNvSpPr txBox="1"/>
          <p:nvPr/>
        </p:nvSpPr>
        <p:spPr>
          <a:xfrm>
            <a:off x="3244767" y="5107681"/>
            <a:ext cx="3803579" cy="738664"/>
          </a:xfrm>
          <a:prstGeom prst="rect">
            <a:avLst/>
          </a:prstGeom>
          <a:noFill/>
        </p:spPr>
        <p:txBody>
          <a:bodyPr wrap="square">
            <a:spAutoFit/>
          </a:bodyPr>
          <a:lstStyle/>
          <a:p>
            <a:r>
              <a:rPr lang="en-US" altLang="zh-CN" sz="1400" i="1" dirty="0">
                <a:latin typeface="Times New Roman" panose="02020603050405020304" pitchFamily="18" charset="0"/>
                <a:cs typeface="Times New Roman" panose="02020603050405020304" pitchFamily="18" charset="0"/>
              </a:rPr>
              <a:t>Title: original title  and abstract  content with </a:t>
            </a:r>
            <a:r>
              <a:rPr lang="en-US" altLang="zh-CN" sz="1400" i="1" dirty="0">
                <a:solidFill>
                  <a:srgbClr val="FF0000"/>
                </a:solidFill>
                <a:latin typeface="Times New Roman" panose="02020603050405020304" pitchFamily="18" charset="0"/>
                <a:cs typeface="Times New Roman" panose="02020603050405020304" pitchFamily="18" charset="0"/>
              </a:rPr>
              <a:t>prompts.</a:t>
            </a:r>
          </a:p>
          <a:p>
            <a:r>
              <a:rPr lang="en-US" altLang="zh-CN" sz="1400" i="1" dirty="0">
                <a:latin typeface="Times New Roman" panose="02020603050405020304" pitchFamily="18" charset="0"/>
                <a:cs typeface="Times New Roman" panose="02020603050405020304" pitchFamily="18" charset="0"/>
              </a:rPr>
              <a:t>Abstract: original abstract content with </a:t>
            </a:r>
            <a:r>
              <a:rPr lang="en-US" altLang="zh-CN" sz="1400" i="1" dirty="0">
                <a:solidFill>
                  <a:srgbClr val="FF0000"/>
                </a:solidFill>
                <a:latin typeface="Times New Roman" panose="02020603050405020304" pitchFamily="18" charset="0"/>
                <a:cs typeface="Times New Roman" panose="02020603050405020304" pitchFamily="18" charset="0"/>
              </a:rPr>
              <a:t>prompts.</a:t>
            </a:r>
          </a:p>
        </p:txBody>
      </p:sp>
      <p:sp>
        <p:nvSpPr>
          <p:cNvPr id="31" name="文本框 30">
            <a:extLst>
              <a:ext uri="{FF2B5EF4-FFF2-40B4-BE49-F238E27FC236}">
                <a16:creationId xmlns:a16="http://schemas.microsoft.com/office/drawing/2014/main" id="{2C415B5B-4E12-F5F4-F070-FDC7B5366DA3}"/>
              </a:ext>
            </a:extLst>
          </p:cNvPr>
          <p:cNvSpPr txBox="1"/>
          <p:nvPr/>
        </p:nvSpPr>
        <p:spPr>
          <a:xfrm>
            <a:off x="8022736" y="1145389"/>
            <a:ext cx="4000468" cy="276999"/>
          </a:xfrm>
          <a:prstGeom prst="rect">
            <a:avLst/>
          </a:prstGeom>
          <a:noFill/>
        </p:spPr>
        <p:txBody>
          <a:bodyPr wrap="square" rtlCol="0">
            <a:spAutoFit/>
          </a:bodyPr>
          <a:lstStyle/>
          <a:p>
            <a:r>
              <a:rPr lang="en-US" altLang="zh-CN" sz="1200" b="1" dirty="0">
                <a:latin typeface="Times New Roman" panose="02020603050405020304" pitchFamily="18" charset="0"/>
                <a:cs typeface="Times New Roman" panose="02020603050405020304" pitchFamily="18" charset="0"/>
              </a:rPr>
              <a:t>a) Generative s</a:t>
            </a:r>
            <a:r>
              <a:rPr lang="en-US" altLang="zh-CN" sz="1200" dirty="0">
                <a:latin typeface="Times New Roman" panose="02020603050405020304" pitchFamily="18" charset="0"/>
                <a:cs typeface="Times New Roman" panose="02020603050405020304" pitchFamily="18" charset="0"/>
              </a:rPr>
              <a:t>uspected</a:t>
            </a:r>
            <a:r>
              <a:rPr lang="en-US" altLang="zh-CN" sz="1200" b="1" dirty="0">
                <a:latin typeface="Times New Roman" panose="02020603050405020304" pitchFamily="18" charset="0"/>
                <a:cs typeface="Times New Roman" panose="02020603050405020304" pitchFamily="18" charset="0"/>
              </a:rPr>
              <a:t> model distillation</a:t>
            </a:r>
          </a:p>
        </p:txBody>
      </p:sp>
    </p:spTree>
    <p:extLst>
      <p:ext uri="{BB962C8B-B14F-4D97-AF65-F5344CB8AC3E}">
        <p14:creationId xmlns:p14="http://schemas.microsoft.com/office/powerpoint/2010/main" val="256557600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文本框 70">
            <a:extLst>
              <a:ext uri="{FF2B5EF4-FFF2-40B4-BE49-F238E27FC236}">
                <a16:creationId xmlns:a16="http://schemas.microsoft.com/office/drawing/2014/main" id="{5981EFFB-0FD5-FD9A-52C7-C46A96FD1155}"/>
              </a:ext>
            </a:extLst>
          </p:cNvPr>
          <p:cNvSpPr txBox="1"/>
          <p:nvPr/>
        </p:nvSpPr>
        <p:spPr>
          <a:xfrm>
            <a:off x="1348028" y="416561"/>
            <a:ext cx="7842154" cy="369332"/>
          </a:xfrm>
          <a:prstGeom prst="rect">
            <a:avLst/>
          </a:prstGeom>
          <a:noFill/>
        </p:spPr>
        <p:txBody>
          <a:bodyPr wrap="square">
            <a:spAutoFit/>
          </a:bodyPr>
          <a:lstStyle/>
          <a:p>
            <a:r>
              <a:rPr lang="en" altLang="zh-CN" b="1" i="0" dirty="0">
                <a:solidFill>
                  <a:srgbClr val="111133"/>
                </a:solidFill>
                <a:effectLst/>
                <a:latin typeface="Times New Roman" panose="02020603050405020304" pitchFamily="18" charset="0"/>
                <a:cs typeface="Times New Roman" panose="02020603050405020304" pitchFamily="18" charset="0"/>
              </a:rPr>
              <a:t>Prompt-driven Unified Text Attribute Graph </a:t>
            </a:r>
            <a:r>
              <a:rPr lang="en-US" altLang="zh-CN" b="1" dirty="0">
                <a:solidFill>
                  <a:srgbClr val="111133"/>
                </a:solidFill>
                <a:latin typeface="Times New Roman" panose="02020603050405020304" pitchFamily="18" charset="0"/>
                <a:cs typeface="Times New Roman" panose="02020603050405020304" pitchFamily="18" charset="0"/>
              </a:rPr>
              <a:t>D</a:t>
            </a:r>
            <a:r>
              <a:rPr lang="en-US" altLang="zh-CN" b="1" i="0" dirty="0">
                <a:solidFill>
                  <a:srgbClr val="111133"/>
                </a:solidFill>
                <a:effectLst/>
                <a:latin typeface="Times New Roman" panose="02020603050405020304" pitchFamily="18" charset="0"/>
                <a:cs typeface="Times New Roman" panose="02020603050405020304" pitchFamily="18" charset="0"/>
              </a:rPr>
              <a:t>ataset</a:t>
            </a:r>
            <a:r>
              <a:rPr lang="en" altLang="zh-CN" b="1" i="0" dirty="0">
                <a:solidFill>
                  <a:srgbClr val="111133"/>
                </a:solidFill>
                <a:effectLst/>
                <a:latin typeface="Times New Roman" panose="02020603050405020304" pitchFamily="18" charset="0"/>
                <a:cs typeface="Times New Roman" panose="02020603050405020304" pitchFamily="18" charset="0"/>
              </a:rPr>
              <a:t> Ownership Verification</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8833741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59392A-EA15-CF33-15BC-3DA6EE8B6088}"/>
            </a:ext>
          </a:extLst>
        </p:cNvPr>
        <p:cNvGrpSpPr/>
        <p:nvPr/>
      </p:nvGrpSpPr>
      <p:grpSpPr>
        <a:xfrm>
          <a:off x="0" y="0"/>
          <a:ext cx="0" cy="0"/>
          <a:chOff x="0" y="0"/>
          <a:chExt cx="0" cy="0"/>
        </a:xfrm>
      </p:grpSpPr>
      <p:sp>
        <p:nvSpPr>
          <p:cNvPr id="524" name="矩形 523">
            <a:extLst>
              <a:ext uri="{FF2B5EF4-FFF2-40B4-BE49-F238E27FC236}">
                <a16:creationId xmlns:a16="http://schemas.microsoft.com/office/drawing/2014/main" id="{22687BF2-0099-0D61-7CF2-702669B1B145}"/>
              </a:ext>
            </a:extLst>
          </p:cNvPr>
          <p:cNvSpPr/>
          <p:nvPr/>
        </p:nvSpPr>
        <p:spPr>
          <a:xfrm>
            <a:off x="7441516" y="158867"/>
            <a:ext cx="4715053" cy="6661663"/>
          </a:xfrm>
          <a:prstGeom prst="rect">
            <a:avLst/>
          </a:prstGeom>
          <a:solidFill>
            <a:srgbClr val="FFF8E5"/>
          </a:solidFill>
          <a:ln w="12700">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19" name="矩形 218">
            <a:extLst>
              <a:ext uri="{FF2B5EF4-FFF2-40B4-BE49-F238E27FC236}">
                <a16:creationId xmlns:a16="http://schemas.microsoft.com/office/drawing/2014/main" id="{ECE69C4C-D9AF-0FCB-BD62-C69C8AF616B0}"/>
              </a:ext>
            </a:extLst>
          </p:cNvPr>
          <p:cNvSpPr/>
          <p:nvPr/>
        </p:nvSpPr>
        <p:spPr>
          <a:xfrm>
            <a:off x="109043" y="3424038"/>
            <a:ext cx="7277875" cy="3396492"/>
          </a:xfrm>
          <a:prstGeom prst="rect">
            <a:avLst/>
          </a:prstGeom>
          <a:solidFill>
            <a:srgbClr val="F0F4FA"/>
          </a:solidFill>
          <a:ln w="95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7" name="矩形 266">
            <a:extLst>
              <a:ext uri="{FF2B5EF4-FFF2-40B4-BE49-F238E27FC236}">
                <a16:creationId xmlns:a16="http://schemas.microsoft.com/office/drawing/2014/main" id="{EC410BE4-3F30-7CD1-CA5E-EAD9421662F4}"/>
              </a:ext>
            </a:extLst>
          </p:cNvPr>
          <p:cNvSpPr/>
          <p:nvPr/>
        </p:nvSpPr>
        <p:spPr>
          <a:xfrm>
            <a:off x="109044" y="158867"/>
            <a:ext cx="7277874" cy="3031729"/>
          </a:xfrm>
          <a:prstGeom prst="rect">
            <a:avLst/>
          </a:prstGeom>
          <a:solidFill>
            <a:srgbClr val="F3F8F0"/>
          </a:solidFill>
          <a:ln w="95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72" name="对话气泡: 圆角矩形 271">
            <a:extLst>
              <a:ext uri="{FF2B5EF4-FFF2-40B4-BE49-F238E27FC236}">
                <a16:creationId xmlns:a16="http://schemas.microsoft.com/office/drawing/2014/main" id="{2A1C94A3-BE2F-833A-0D3D-F87B356ADF54}"/>
              </a:ext>
            </a:extLst>
          </p:cNvPr>
          <p:cNvSpPr/>
          <p:nvPr/>
        </p:nvSpPr>
        <p:spPr>
          <a:xfrm>
            <a:off x="391560" y="223406"/>
            <a:ext cx="2392224" cy="982927"/>
          </a:xfrm>
          <a:prstGeom prst="wedgeRoundRectCallout">
            <a:avLst/>
          </a:prstGeom>
          <a:solidFill>
            <a:srgbClr val="FAEDB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D8F49DCA-BC16-D697-4C1A-6E1033255ED7}"/>
              </a:ext>
            </a:extLst>
          </p:cNvPr>
          <p:cNvSpPr/>
          <p:nvPr/>
        </p:nvSpPr>
        <p:spPr>
          <a:xfrm>
            <a:off x="670290" y="1642846"/>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11" name="椭圆 10">
            <a:extLst>
              <a:ext uri="{FF2B5EF4-FFF2-40B4-BE49-F238E27FC236}">
                <a16:creationId xmlns:a16="http://schemas.microsoft.com/office/drawing/2014/main" id="{21D78049-12BF-E53A-58B5-DAF9DF8BE9D0}"/>
              </a:ext>
            </a:extLst>
          </p:cNvPr>
          <p:cNvSpPr/>
          <p:nvPr/>
        </p:nvSpPr>
        <p:spPr>
          <a:xfrm>
            <a:off x="975090" y="2016107"/>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2" name="椭圆 11">
            <a:extLst>
              <a:ext uri="{FF2B5EF4-FFF2-40B4-BE49-F238E27FC236}">
                <a16:creationId xmlns:a16="http://schemas.microsoft.com/office/drawing/2014/main" id="{6910F2D5-6A93-4C45-7F10-C493BF82E817}"/>
              </a:ext>
            </a:extLst>
          </p:cNvPr>
          <p:cNvSpPr/>
          <p:nvPr/>
        </p:nvSpPr>
        <p:spPr>
          <a:xfrm>
            <a:off x="1029004" y="2454001"/>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13" name="直接连接符 12">
            <a:extLst>
              <a:ext uri="{FF2B5EF4-FFF2-40B4-BE49-F238E27FC236}">
                <a16:creationId xmlns:a16="http://schemas.microsoft.com/office/drawing/2014/main" id="{D749CC83-3E9D-3C81-0FD6-585ED40FF221}"/>
              </a:ext>
            </a:extLst>
          </p:cNvPr>
          <p:cNvCxnSpPr>
            <a:cxnSpLocks/>
            <a:stCxn id="10" idx="3"/>
          </p:cNvCxnSpPr>
          <p:nvPr/>
        </p:nvCxnSpPr>
        <p:spPr>
          <a:xfrm flipH="1">
            <a:off x="447643" y="1758700"/>
            <a:ext cx="241478" cy="237530"/>
          </a:xfrm>
          <a:prstGeom prst="line">
            <a:avLst/>
          </a:prstGeom>
        </p:spPr>
        <p:style>
          <a:lnRef idx="3">
            <a:schemeClr val="dk1"/>
          </a:lnRef>
          <a:fillRef idx="0">
            <a:schemeClr val="dk1"/>
          </a:fillRef>
          <a:effectRef idx="2">
            <a:schemeClr val="dk1"/>
          </a:effectRef>
          <a:fontRef idx="minor">
            <a:schemeClr val="tx1"/>
          </a:fontRef>
        </p:style>
      </p:cxnSp>
      <p:cxnSp>
        <p:nvCxnSpPr>
          <p:cNvPr id="14" name="直接连接符 13">
            <a:extLst>
              <a:ext uri="{FF2B5EF4-FFF2-40B4-BE49-F238E27FC236}">
                <a16:creationId xmlns:a16="http://schemas.microsoft.com/office/drawing/2014/main" id="{22556FD2-04F8-1B71-C4B0-D94CC63AF13E}"/>
              </a:ext>
            </a:extLst>
          </p:cNvPr>
          <p:cNvCxnSpPr>
            <a:cxnSpLocks/>
            <a:stCxn id="10" idx="5"/>
            <a:endCxn id="11" idx="1"/>
          </p:cNvCxnSpPr>
          <p:nvPr/>
        </p:nvCxnSpPr>
        <p:spPr>
          <a:xfrm>
            <a:off x="780047" y="1758700"/>
            <a:ext cx="213874" cy="277284"/>
          </a:xfrm>
          <a:prstGeom prst="line">
            <a:avLst/>
          </a:prstGeom>
        </p:spPr>
        <p:style>
          <a:lnRef idx="3">
            <a:schemeClr val="dk1"/>
          </a:lnRef>
          <a:fillRef idx="0">
            <a:schemeClr val="dk1"/>
          </a:fillRef>
          <a:effectRef idx="2">
            <a:schemeClr val="dk1"/>
          </a:effectRef>
          <a:fontRef idx="minor">
            <a:schemeClr val="tx1"/>
          </a:fontRef>
        </p:style>
      </p:cxnSp>
      <p:cxnSp>
        <p:nvCxnSpPr>
          <p:cNvPr id="15" name="直接连接符 14">
            <a:extLst>
              <a:ext uri="{FF2B5EF4-FFF2-40B4-BE49-F238E27FC236}">
                <a16:creationId xmlns:a16="http://schemas.microsoft.com/office/drawing/2014/main" id="{3ADB0A96-E330-66B0-18F8-7DBFD34DAB89}"/>
              </a:ext>
            </a:extLst>
          </p:cNvPr>
          <p:cNvCxnSpPr>
            <a:cxnSpLocks/>
          </p:cNvCxnSpPr>
          <p:nvPr/>
        </p:nvCxnSpPr>
        <p:spPr>
          <a:xfrm>
            <a:off x="493106" y="2112084"/>
            <a:ext cx="131721" cy="292580"/>
          </a:xfrm>
          <a:prstGeom prst="line">
            <a:avLst/>
          </a:prstGeom>
        </p:spPr>
        <p:style>
          <a:lnRef idx="3">
            <a:schemeClr val="dk1"/>
          </a:lnRef>
          <a:fillRef idx="0">
            <a:schemeClr val="dk1"/>
          </a:fillRef>
          <a:effectRef idx="2">
            <a:schemeClr val="dk1"/>
          </a:effectRef>
          <a:fontRef idx="minor">
            <a:schemeClr val="tx1"/>
          </a:fontRef>
        </p:style>
      </p:cxnSp>
      <p:cxnSp>
        <p:nvCxnSpPr>
          <p:cNvPr id="16" name="直接连接符 15">
            <a:extLst>
              <a:ext uri="{FF2B5EF4-FFF2-40B4-BE49-F238E27FC236}">
                <a16:creationId xmlns:a16="http://schemas.microsoft.com/office/drawing/2014/main" id="{17EFD0FF-B2B6-9E3E-48B7-CC804EDA1FC1}"/>
              </a:ext>
            </a:extLst>
          </p:cNvPr>
          <p:cNvCxnSpPr>
            <a:cxnSpLocks/>
            <a:stCxn id="11" idx="3"/>
          </p:cNvCxnSpPr>
          <p:nvPr/>
        </p:nvCxnSpPr>
        <p:spPr>
          <a:xfrm flipH="1">
            <a:off x="715753" y="2131961"/>
            <a:ext cx="278168" cy="272703"/>
          </a:xfrm>
          <a:prstGeom prst="line">
            <a:avLst/>
          </a:prstGeom>
        </p:spPr>
        <p:style>
          <a:lnRef idx="3">
            <a:schemeClr val="dk1"/>
          </a:lnRef>
          <a:fillRef idx="0">
            <a:schemeClr val="dk1"/>
          </a:fillRef>
          <a:effectRef idx="2">
            <a:schemeClr val="dk1"/>
          </a:effectRef>
          <a:fontRef idx="minor">
            <a:schemeClr val="tx1"/>
          </a:fontRef>
        </p:style>
      </p:cxnSp>
      <p:cxnSp>
        <p:nvCxnSpPr>
          <p:cNvPr id="17" name="直接连接符 16">
            <a:extLst>
              <a:ext uri="{FF2B5EF4-FFF2-40B4-BE49-F238E27FC236}">
                <a16:creationId xmlns:a16="http://schemas.microsoft.com/office/drawing/2014/main" id="{CD347E98-3664-69BB-33FF-02F63B5AB51F}"/>
              </a:ext>
            </a:extLst>
          </p:cNvPr>
          <p:cNvCxnSpPr>
            <a:cxnSpLocks/>
            <a:stCxn id="26" idx="2"/>
            <a:endCxn id="11" idx="7"/>
          </p:cNvCxnSpPr>
          <p:nvPr/>
        </p:nvCxnSpPr>
        <p:spPr>
          <a:xfrm flipH="1">
            <a:off x="1084847" y="2006429"/>
            <a:ext cx="247571" cy="29555"/>
          </a:xfrm>
          <a:prstGeom prst="line">
            <a:avLst/>
          </a:prstGeom>
        </p:spPr>
        <p:style>
          <a:lnRef idx="3">
            <a:schemeClr val="dk1"/>
          </a:lnRef>
          <a:fillRef idx="0">
            <a:schemeClr val="dk1"/>
          </a:fillRef>
          <a:effectRef idx="2">
            <a:schemeClr val="dk1"/>
          </a:effectRef>
          <a:fontRef idx="minor">
            <a:schemeClr val="tx1"/>
          </a:fontRef>
        </p:style>
      </p:cxnSp>
      <p:cxnSp>
        <p:nvCxnSpPr>
          <p:cNvPr id="18" name="直接连接符 17">
            <a:extLst>
              <a:ext uri="{FF2B5EF4-FFF2-40B4-BE49-F238E27FC236}">
                <a16:creationId xmlns:a16="http://schemas.microsoft.com/office/drawing/2014/main" id="{6664BFA2-A0B3-67F8-ADD3-DA5986AB4D0A}"/>
              </a:ext>
            </a:extLst>
          </p:cNvPr>
          <p:cNvCxnSpPr>
            <a:cxnSpLocks/>
            <a:stCxn id="12" idx="0"/>
            <a:endCxn id="11" idx="4"/>
          </p:cNvCxnSpPr>
          <p:nvPr/>
        </p:nvCxnSpPr>
        <p:spPr>
          <a:xfrm flipH="1" flipV="1">
            <a:off x="1039384" y="2151838"/>
            <a:ext cx="53914" cy="302163"/>
          </a:xfrm>
          <a:prstGeom prst="line">
            <a:avLst/>
          </a:prstGeom>
        </p:spPr>
        <p:style>
          <a:lnRef idx="3">
            <a:schemeClr val="dk1"/>
          </a:lnRef>
          <a:fillRef idx="0">
            <a:schemeClr val="dk1"/>
          </a:fillRef>
          <a:effectRef idx="2">
            <a:schemeClr val="dk1"/>
          </a:effectRef>
          <a:fontRef idx="minor">
            <a:schemeClr val="tx1"/>
          </a:fontRef>
        </p:style>
      </p:cxnSp>
      <p:cxnSp>
        <p:nvCxnSpPr>
          <p:cNvPr id="19" name="直接连接符 18">
            <a:extLst>
              <a:ext uri="{FF2B5EF4-FFF2-40B4-BE49-F238E27FC236}">
                <a16:creationId xmlns:a16="http://schemas.microsoft.com/office/drawing/2014/main" id="{2E79B756-8C80-048F-5C53-AC2478B8E84F}"/>
              </a:ext>
            </a:extLst>
          </p:cNvPr>
          <p:cNvCxnSpPr>
            <a:cxnSpLocks/>
            <a:stCxn id="25" idx="1"/>
            <a:endCxn id="11" idx="5"/>
          </p:cNvCxnSpPr>
          <p:nvPr/>
        </p:nvCxnSpPr>
        <p:spPr>
          <a:xfrm flipH="1" flipV="1">
            <a:off x="1084847" y="2131961"/>
            <a:ext cx="341209" cy="144561"/>
          </a:xfrm>
          <a:prstGeom prst="line">
            <a:avLst/>
          </a:prstGeom>
        </p:spPr>
        <p:style>
          <a:lnRef idx="3">
            <a:schemeClr val="dk1"/>
          </a:lnRef>
          <a:fillRef idx="0">
            <a:schemeClr val="dk1"/>
          </a:fillRef>
          <a:effectRef idx="2">
            <a:schemeClr val="dk1"/>
          </a:effectRef>
          <a:fontRef idx="minor">
            <a:schemeClr val="tx1"/>
          </a:fontRef>
        </p:style>
      </p:cxnSp>
      <p:cxnSp>
        <p:nvCxnSpPr>
          <p:cNvPr id="20" name="直接连接符 19">
            <a:extLst>
              <a:ext uri="{FF2B5EF4-FFF2-40B4-BE49-F238E27FC236}">
                <a16:creationId xmlns:a16="http://schemas.microsoft.com/office/drawing/2014/main" id="{2135A93E-D012-685F-5BBD-159D154109B1}"/>
              </a:ext>
            </a:extLst>
          </p:cNvPr>
          <p:cNvCxnSpPr>
            <a:cxnSpLocks/>
            <a:stCxn id="26" idx="5"/>
            <a:endCxn id="25" idx="0"/>
          </p:cNvCxnSpPr>
          <p:nvPr/>
        </p:nvCxnSpPr>
        <p:spPr>
          <a:xfrm>
            <a:off x="1442175" y="2054417"/>
            <a:ext cx="29344" cy="202228"/>
          </a:xfrm>
          <a:prstGeom prst="line">
            <a:avLst/>
          </a:prstGeom>
        </p:spPr>
        <p:style>
          <a:lnRef idx="3">
            <a:schemeClr val="dk1"/>
          </a:lnRef>
          <a:fillRef idx="0">
            <a:schemeClr val="dk1"/>
          </a:fillRef>
          <a:effectRef idx="2">
            <a:schemeClr val="dk1"/>
          </a:effectRef>
          <a:fontRef idx="minor">
            <a:schemeClr val="tx1"/>
          </a:fontRef>
        </p:style>
      </p:cxnSp>
      <p:cxnSp>
        <p:nvCxnSpPr>
          <p:cNvPr id="21" name="直接连接符 20">
            <a:extLst>
              <a:ext uri="{FF2B5EF4-FFF2-40B4-BE49-F238E27FC236}">
                <a16:creationId xmlns:a16="http://schemas.microsoft.com/office/drawing/2014/main" id="{6D3D1CA4-3935-64C3-A460-11AEC2B78B9E}"/>
              </a:ext>
            </a:extLst>
          </p:cNvPr>
          <p:cNvCxnSpPr>
            <a:cxnSpLocks/>
            <a:stCxn id="10" idx="4"/>
          </p:cNvCxnSpPr>
          <p:nvPr/>
        </p:nvCxnSpPr>
        <p:spPr>
          <a:xfrm flipH="1">
            <a:off x="670290" y="1778577"/>
            <a:ext cx="64294" cy="606210"/>
          </a:xfrm>
          <a:prstGeom prst="line">
            <a:avLst/>
          </a:prstGeom>
        </p:spPr>
        <p:style>
          <a:lnRef idx="3">
            <a:schemeClr val="dk1"/>
          </a:lnRef>
          <a:fillRef idx="0">
            <a:schemeClr val="dk1"/>
          </a:fillRef>
          <a:effectRef idx="2">
            <a:schemeClr val="dk1"/>
          </a:effectRef>
          <a:fontRef idx="minor">
            <a:schemeClr val="tx1"/>
          </a:fontRef>
        </p:style>
      </p:cxnSp>
      <p:cxnSp>
        <p:nvCxnSpPr>
          <p:cNvPr id="22" name="直接连接符 21">
            <a:extLst>
              <a:ext uri="{FF2B5EF4-FFF2-40B4-BE49-F238E27FC236}">
                <a16:creationId xmlns:a16="http://schemas.microsoft.com/office/drawing/2014/main" id="{4ACF474C-76EB-2A59-F630-C526339EA06D}"/>
              </a:ext>
            </a:extLst>
          </p:cNvPr>
          <p:cNvCxnSpPr>
            <a:cxnSpLocks/>
            <a:endCxn id="12" idx="2"/>
          </p:cNvCxnSpPr>
          <p:nvPr/>
        </p:nvCxnSpPr>
        <p:spPr>
          <a:xfrm>
            <a:off x="714034" y="2500511"/>
            <a:ext cx="314970" cy="21356"/>
          </a:xfrm>
          <a:prstGeom prst="line">
            <a:avLst/>
          </a:prstGeom>
        </p:spPr>
        <p:style>
          <a:lnRef idx="3">
            <a:schemeClr val="dk1"/>
          </a:lnRef>
          <a:fillRef idx="0">
            <a:schemeClr val="dk1"/>
          </a:fillRef>
          <a:effectRef idx="2">
            <a:schemeClr val="dk1"/>
          </a:effectRef>
          <a:fontRef idx="minor">
            <a:schemeClr val="tx1"/>
          </a:fontRef>
        </p:style>
      </p:cxnSp>
      <p:sp>
        <p:nvSpPr>
          <p:cNvPr id="23" name="椭圆 22">
            <a:extLst>
              <a:ext uri="{FF2B5EF4-FFF2-40B4-BE49-F238E27FC236}">
                <a16:creationId xmlns:a16="http://schemas.microsoft.com/office/drawing/2014/main" id="{B1FFE56A-0306-5A9C-416D-248D724F098F}"/>
              </a:ext>
            </a:extLst>
          </p:cNvPr>
          <p:cNvSpPr/>
          <p:nvPr/>
        </p:nvSpPr>
        <p:spPr>
          <a:xfrm>
            <a:off x="600752" y="2388258"/>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4" name="椭圆 23">
            <a:extLst>
              <a:ext uri="{FF2B5EF4-FFF2-40B4-BE49-F238E27FC236}">
                <a16:creationId xmlns:a16="http://schemas.microsoft.com/office/drawing/2014/main" id="{8F02A649-8974-FE0F-4C34-B0C42247D4C8}"/>
              </a:ext>
            </a:extLst>
          </p:cNvPr>
          <p:cNvSpPr/>
          <p:nvPr/>
        </p:nvSpPr>
        <p:spPr>
          <a:xfrm>
            <a:off x="411188" y="1979242"/>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5" name="椭圆 24">
            <a:extLst>
              <a:ext uri="{FF2B5EF4-FFF2-40B4-BE49-F238E27FC236}">
                <a16:creationId xmlns:a16="http://schemas.microsoft.com/office/drawing/2014/main" id="{D23152CD-5EAA-92D9-705A-EB989A78C24A}"/>
              </a:ext>
            </a:extLst>
          </p:cNvPr>
          <p:cNvSpPr/>
          <p:nvPr/>
        </p:nvSpPr>
        <p:spPr>
          <a:xfrm>
            <a:off x="1407225" y="2256645"/>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6" name="椭圆 25">
            <a:extLst>
              <a:ext uri="{FF2B5EF4-FFF2-40B4-BE49-F238E27FC236}">
                <a16:creationId xmlns:a16="http://schemas.microsoft.com/office/drawing/2014/main" id="{104E0AF4-0ABA-2303-C581-003D80F18E7A}"/>
              </a:ext>
            </a:extLst>
          </p:cNvPr>
          <p:cNvSpPr/>
          <p:nvPr/>
        </p:nvSpPr>
        <p:spPr>
          <a:xfrm>
            <a:off x="1332418" y="1938563"/>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28" name="直接连接符 27">
            <a:extLst>
              <a:ext uri="{FF2B5EF4-FFF2-40B4-BE49-F238E27FC236}">
                <a16:creationId xmlns:a16="http://schemas.microsoft.com/office/drawing/2014/main" id="{B8353761-7DA9-9278-3FD7-413BBE67F100}"/>
              </a:ext>
            </a:extLst>
          </p:cNvPr>
          <p:cNvCxnSpPr>
            <a:cxnSpLocks/>
          </p:cNvCxnSpPr>
          <p:nvPr/>
        </p:nvCxnSpPr>
        <p:spPr>
          <a:xfrm flipH="1">
            <a:off x="1050119" y="1713475"/>
            <a:ext cx="34728" cy="311085"/>
          </a:xfrm>
          <a:prstGeom prst="line">
            <a:avLst/>
          </a:prstGeom>
        </p:spPr>
        <p:style>
          <a:lnRef idx="3">
            <a:schemeClr val="dk1"/>
          </a:lnRef>
          <a:fillRef idx="0">
            <a:schemeClr val="dk1"/>
          </a:fillRef>
          <a:effectRef idx="2">
            <a:schemeClr val="dk1"/>
          </a:effectRef>
          <a:fontRef idx="minor">
            <a:schemeClr val="tx1"/>
          </a:fontRef>
        </p:style>
      </p:cxnSp>
      <p:sp>
        <p:nvSpPr>
          <p:cNvPr id="29" name="椭圆 28">
            <a:extLst>
              <a:ext uri="{FF2B5EF4-FFF2-40B4-BE49-F238E27FC236}">
                <a16:creationId xmlns:a16="http://schemas.microsoft.com/office/drawing/2014/main" id="{5B3CC276-C33A-4000-82B8-133F462D20F5}"/>
              </a:ext>
            </a:extLst>
          </p:cNvPr>
          <p:cNvSpPr/>
          <p:nvPr/>
        </p:nvSpPr>
        <p:spPr>
          <a:xfrm>
            <a:off x="1027260" y="1625057"/>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38" name="椭圆 37">
            <a:extLst>
              <a:ext uri="{FF2B5EF4-FFF2-40B4-BE49-F238E27FC236}">
                <a16:creationId xmlns:a16="http://schemas.microsoft.com/office/drawing/2014/main" id="{548C4E1D-7A8E-B912-FC17-49F4ACD4F35A}"/>
              </a:ext>
            </a:extLst>
          </p:cNvPr>
          <p:cNvSpPr/>
          <p:nvPr/>
        </p:nvSpPr>
        <p:spPr>
          <a:xfrm>
            <a:off x="1361762" y="1613100"/>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cxnSp>
        <p:nvCxnSpPr>
          <p:cNvPr id="58" name="直接连接符 57">
            <a:extLst>
              <a:ext uri="{FF2B5EF4-FFF2-40B4-BE49-F238E27FC236}">
                <a16:creationId xmlns:a16="http://schemas.microsoft.com/office/drawing/2014/main" id="{E99F11A1-8432-EDF3-B3A9-600F3D434A6D}"/>
              </a:ext>
            </a:extLst>
          </p:cNvPr>
          <p:cNvCxnSpPr>
            <a:cxnSpLocks/>
            <a:stCxn id="29" idx="6"/>
            <a:endCxn id="38" idx="2"/>
          </p:cNvCxnSpPr>
          <p:nvPr/>
        </p:nvCxnSpPr>
        <p:spPr>
          <a:xfrm flipV="1">
            <a:off x="1155848" y="1680966"/>
            <a:ext cx="205914" cy="11957"/>
          </a:xfrm>
          <a:prstGeom prst="line">
            <a:avLst/>
          </a:prstGeom>
        </p:spPr>
        <p:style>
          <a:lnRef idx="3">
            <a:schemeClr val="dk1"/>
          </a:lnRef>
          <a:fillRef idx="0">
            <a:schemeClr val="dk1"/>
          </a:fillRef>
          <a:effectRef idx="2">
            <a:schemeClr val="dk1"/>
          </a:effectRef>
          <a:fontRef idx="minor">
            <a:schemeClr val="tx1"/>
          </a:fontRef>
        </p:style>
      </p:cxnSp>
      <p:pic>
        <p:nvPicPr>
          <p:cNvPr id="66" name="图片 65">
            <a:extLst>
              <a:ext uri="{FF2B5EF4-FFF2-40B4-BE49-F238E27FC236}">
                <a16:creationId xmlns:a16="http://schemas.microsoft.com/office/drawing/2014/main" id="{98F8E4DB-01A1-836F-AF8E-E1F2F09A91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905" y="1927041"/>
            <a:ext cx="277200" cy="277200"/>
          </a:xfrm>
          <a:prstGeom prst="rect">
            <a:avLst/>
          </a:prstGeom>
        </p:spPr>
      </p:pic>
      <p:pic>
        <p:nvPicPr>
          <p:cNvPr id="69" name="图片 68">
            <a:extLst>
              <a:ext uri="{FF2B5EF4-FFF2-40B4-BE49-F238E27FC236}">
                <a16:creationId xmlns:a16="http://schemas.microsoft.com/office/drawing/2014/main" id="{BD0EEAB7-7551-1C40-8C3A-9A6B4E26EC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6247" y="1322894"/>
            <a:ext cx="277200" cy="277200"/>
          </a:xfrm>
          <a:prstGeom prst="rect">
            <a:avLst/>
          </a:prstGeom>
        </p:spPr>
      </p:pic>
      <p:pic>
        <p:nvPicPr>
          <p:cNvPr id="70" name="图片 69">
            <a:extLst>
              <a:ext uri="{FF2B5EF4-FFF2-40B4-BE49-F238E27FC236}">
                <a16:creationId xmlns:a16="http://schemas.microsoft.com/office/drawing/2014/main" id="{2455A93F-21B1-0BFF-10C1-BB8CD0A0C0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0350" y="1554322"/>
            <a:ext cx="277200" cy="277200"/>
          </a:xfrm>
          <a:prstGeom prst="rect">
            <a:avLst/>
          </a:prstGeom>
        </p:spPr>
      </p:pic>
      <p:pic>
        <p:nvPicPr>
          <p:cNvPr id="79" name="图片 78">
            <a:extLst>
              <a:ext uri="{FF2B5EF4-FFF2-40B4-BE49-F238E27FC236}">
                <a16:creationId xmlns:a16="http://schemas.microsoft.com/office/drawing/2014/main" id="{890C56F7-95F2-EBA4-3E96-571AF3B353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1519" y="1873515"/>
            <a:ext cx="277200" cy="277200"/>
          </a:xfrm>
          <a:prstGeom prst="rect">
            <a:avLst/>
          </a:prstGeom>
        </p:spPr>
      </p:pic>
      <p:pic>
        <p:nvPicPr>
          <p:cNvPr id="80" name="图片 79">
            <a:extLst>
              <a:ext uri="{FF2B5EF4-FFF2-40B4-BE49-F238E27FC236}">
                <a16:creationId xmlns:a16="http://schemas.microsoft.com/office/drawing/2014/main" id="{12AA2C46-E175-DE47-FD04-BE91292D96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5257" y="2236215"/>
            <a:ext cx="277200" cy="277200"/>
          </a:xfrm>
          <a:prstGeom prst="rect">
            <a:avLst/>
          </a:prstGeom>
        </p:spPr>
      </p:pic>
      <p:pic>
        <p:nvPicPr>
          <p:cNvPr id="81" name="图片 80">
            <a:extLst>
              <a:ext uri="{FF2B5EF4-FFF2-40B4-BE49-F238E27FC236}">
                <a16:creationId xmlns:a16="http://schemas.microsoft.com/office/drawing/2014/main" id="{280E6421-3A39-9DF2-AC6D-63A91E3F8A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4930" y="1943082"/>
            <a:ext cx="277200" cy="277200"/>
          </a:xfrm>
          <a:prstGeom prst="rect">
            <a:avLst/>
          </a:prstGeom>
        </p:spPr>
      </p:pic>
      <p:pic>
        <p:nvPicPr>
          <p:cNvPr id="83" name="图片 82">
            <a:extLst>
              <a:ext uri="{FF2B5EF4-FFF2-40B4-BE49-F238E27FC236}">
                <a16:creationId xmlns:a16="http://schemas.microsoft.com/office/drawing/2014/main" id="{7F0A0C5D-7A67-03EC-2746-0AE0D954B61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7044" y="1358184"/>
            <a:ext cx="277200" cy="277200"/>
          </a:xfrm>
          <a:prstGeom prst="rect">
            <a:avLst/>
          </a:prstGeom>
        </p:spPr>
      </p:pic>
      <p:pic>
        <p:nvPicPr>
          <p:cNvPr id="84" name="图片 83">
            <a:extLst>
              <a:ext uri="{FF2B5EF4-FFF2-40B4-BE49-F238E27FC236}">
                <a16:creationId xmlns:a16="http://schemas.microsoft.com/office/drawing/2014/main" id="{E70EC3E1-AF9E-419C-086F-1C687BBE57D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2895" y="2308568"/>
            <a:ext cx="277200" cy="277200"/>
          </a:xfrm>
          <a:prstGeom prst="rect">
            <a:avLst/>
          </a:prstGeom>
        </p:spPr>
      </p:pic>
      <p:pic>
        <p:nvPicPr>
          <p:cNvPr id="85" name="图片 84">
            <a:extLst>
              <a:ext uri="{FF2B5EF4-FFF2-40B4-BE49-F238E27FC236}">
                <a16:creationId xmlns:a16="http://schemas.microsoft.com/office/drawing/2014/main" id="{E45D27FC-1476-71FB-C95B-E8C08F9B185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5473" y="2391161"/>
            <a:ext cx="277200" cy="277200"/>
          </a:xfrm>
          <a:prstGeom prst="rect">
            <a:avLst/>
          </a:prstGeom>
        </p:spPr>
      </p:pic>
      <p:sp>
        <p:nvSpPr>
          <p:cNvPr id="87" name="文本框 86">
            <a:extLst>
              <a:ext uri="{FF2B5EF4-FFF2-40B4-BE49-F238E27FC236}">
                <a16:creationId xmlns:a16="http://schemas.microsoft.com/office/drawing/2014/main" id="{6D683EB3-12C3-1284-A041-2C0A314A0486}"/>
              </a:ext>
            </a:extLst>
          </p:cNvPr>
          <p:cNvSpPr txBox="1"/>
          <p:nvPr/>
        </p:nvSpPr>
        <p:spPr>
          <a:xfrm>
            <a:off x="283505" y="2623343"/>
            <a:ext cx="1642053"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Text attribute graph </a:t>
            </a:r>
            <a:endParaRPr lang="zh-CN" altLang="en-US" sz="1400" dirty="0">
              <a:latin typeface="Times New Roman" panose="02020603050405020304" pitchFamily="18" charset="0"/>
              <a:cs typeface="Times New Roman" panose="02020603050405020304" pitchFamily="18" charset="0"/>
            </a:endParaRPr>
          </a:p>
        </p:txBody>
      </p:sp>
      <p:pic>
        <p:nvPicPr>
          <p:cNvPr id="2" name="图片 1">
            <a:extLst>
              <a:ext uri="{FF2B5EF4-FFF2-40B4-BE49-F238E27FC236}">
                <a16:creationId xmlns:a16="http://schemas.microsoft.com/office/drawing/2014/main" id="{61F10D57-7FB6-389E-3B58-88229BB0453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74568" y="270136"/>
            <a:ext cx="892474" cy="957600"/>
          </a:xfrm>
          <a:prstGeom prst="rect">
            <a:avLst/>
          </a:prstGeom>
        </p:spPr>
      </p:pic>
      <p:pic>
        <p:nvPicPr>
          <p:cNvPr id="3" name="图片 2">
            <a:extLst>
              <a:ext uri="{FF2B5EF4-FFF2-40B4-BE49-F238E27FC236}">
                <a16:creationId xmlns:a16="http://schemas.microsoft.com/office/drawing/2014/main" id="{0CF50C42-36F7-467A-E18C-14F1A9A8606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32630" y="1892718"/>
            <a:ext cx="892473" cy="957600"/>
          </a:xfrm>
          <a:prstGeom prst="rect">
            <a:avLst/>
          </a:prstGeom>
        </p:spPr>
      </p:pic>
      <p:sp>
        <p:nvSpPr>
          <p:cNvPr id="5" name="Google Shape;116;p19">
            <a:extLst>
              <a:ext uri="{FF2B5EF4-FFF2-40B4-BE49-F238E27FC236}">
                <a16:creationId xmlns:a16="http://schemas.microsoft.com/office/drawing/2014/main" id="{B717E05E-18CC-2077-C4DD-B1322E3F6566}"/>
              </a:ext>
            </a:extLst>
          </p:cNvPr>
          <p:cNvSpPr/>
          <p:nvPr/>
        </p:nvSpPr>
        <p:spPr>
          <a:xfrm>
            <a:off x="6171807" y="457408"/>
            <a:ext cx="206145" cy="659197"/>
          </a:xfrm>
          <a:prstGeom prst="cube">
            <a:avLst>
              <a:gd name="adj" fmla="val 68741"/>
            </a:avLst>
          </a:prstGeom>
          <a:solidFill>
            <a:srgbClr val="E2F0D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 name="Google Shape;303;p19">
            <a:extLst>
              <a:ext uri="{FF2B5EF4-FFF2-40B4-BE49-F238E27FC236}">
                <a16:creationId xmlns:a16="http://schemas.microsoft.com/office/drawing/2014/main" id="{2989B64C-A86A-00DF-5D67-A9ED5CAA3621}"/>
              </a:ext>
            </a:extLst>
          </p:cNvPr>
          <p:cNvSpPr/>
          <p:nvPr/>
        </p:nvSpPr>
        <p:spPr>
          <a:xfrm>
            <a:off x="6320152" y="545745"/>
            <a:ext cx="206145" cy="480531"/>
          </a:xfrm>
          <a:prstGeom prst="cube">
            <a:avLst>
              <a:gd name="adj" fmla="val 25000"/>
            </a:avLst>
          </a:prstGeom>
          <a:solidFill>
            <a:srgbClr val="E2F0D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 name="Google Shape;116;p19">
            <a:extLst>
              <a:ext uri="{FF2B5EF4-FFF2-40B4-BE49-F238E27FC236}">
                <a16:creationId xmlns:a16="http://schemas.microsoft.com/office/drawing/2014/main" id="{89FC1677-4470-6A04-2B50-4AEE196FD43C}"/>
              </a:ext>
            </a:extLst>
          </p:cNvPr>
          <p:cNvSpPr/>
          <p:nvPr/>
        </p:nvSpPr>
        <p:spPr>
          <a:xfrm>
            <a:off x="6420353" y="457407"/>
            <a:ext cx="206145" cy="659197"/>
          </a:xfrm>
          <a:prstGeom prst="cube">
            <a:avLst>
              <a:gd name="adj" fmla="val 68741"/>
            </a:avLst>
          </a:prstGeom>
          <a:solidFill>
            <a:srgbClr val="E2F0D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 name="Google Shape;116;p19">
            <a:extLst>
              <a:ext uri="{FF2B5EF4-FFF2-40B4-BE49-F238E27FC236}">
                <a16:creationId xmlns:a16="http://schemas.microsoft.com/office/drawing/2014/main" id="{3BA2892D-47FD-86A5-D868-AE5C085883A0}"/>
              </a:ext>
            </a:extLst>
          </p:cNvPr>
          <p:cNvSpPr/>
          <p:nvPr/>
        </p:nvSpPr>
        <p:spPr>
          <a:xfrm>
            <a:off x="6168762" y="1701889"/>
            <a:ext cx="206145" cy="659197"/>
          </a:xfrm>
          <a:prstGeom prst="cube">
            <a:avLst>
              <a:gd name="adj" fmla="val 68741"/>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 name="Google Shape;303;p19">
            <a:extLst>
              <a:ext uri="{FF2B5EF4-FFF2-40B4-BE49-F238E27FC236}">
                <a16:creationId xmlns:a16="http://schemas.microsoft.com/office/drawing/2014/main" id="{26E6EF3A-1936-B45F-DDBA-3D04CEDAE34D}"/>
              </a:ext>
            </a:extLst>
          </p:cNvPr>
          <p:cNvSpPr/>
          <p:nvPr/>
        </p:nvSpPr>
        <p:spPr>
          <a:xfrm>
            <a:off x="6317107" y="1790226"/>
            <a:ext cx="206145" cy="480531"/>
          </a:xfrm>
          <a:prstGeom prst="cube">
            <a:avLst>
              <a:gd name="adj" fmla="val 25000"/>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 name="Google Shape;116;p19">
            <a:extLst>
              <a:ext uri="{FF2B5EF4-FFF2-40B4-BE49-F238E27FC236}">
                <a16:creationId xmlns:a16="http://schemas.microsoft.com/office/drawing/2014/main" id="{27FAC1EA-FF43-5874-167F-E71C55E2EED1}"/>
              </a:ext>
            </a:extLst>
          </p:cNvPr>
          <p:cNvSpPr/>
          <p:nvPr/>
        </p:nvSpPr>
        <p:spPr>
          <a:xfrm>
            <a:off x="6417308" y="1701888"/>
            <a:ext cx="206145" cy="659197"/>
          </a:xfrm>
          <a:prstGeom prst="cube">
            <a:avLst>
              <a:gd name="adj" fmla="val 68741"/>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 name="文本框 34">
            <a:extLst>
              <a:ext uri="{FF2B5EF4-FFF2-40B4-BE49-F238E27FC236}">
                <a16:creationId xmlns:a16="http://schemas.microsoft.com/office/drawing/2014/main" id="{FE9EBE34-1205-2D8D-1AC1-47F93C216303}"/>
              </a:ext>
            </a:extLst>
          </p:cNvPr>
          <p:cNvSpPr txBox="1"/>
          <p:nvPr/>
        </p:nvSpPr>
        <p:spPr>
          <a:xfrm>
            <a:off x="3936174" y="2736706"/>
            <a:ext cx="1375698"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Surrogate</a:t>
            </a:r>
            <a:r>
              <a:rPr lang="zh-CN" altLang="en-US" sz="1400" dirty="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m</a:t>
            </a:r>
            <a:r>
              <a:rPr lang="zh-CN" altLang="en-US" sz="1400" dirty="0">
                <a:latin typeface="Times New Roman" panose="02020603050405020304" pitchFamily="18" charset="0"/>
                <a:cs typeface="Times New Roman" panose="02020603050405020304" pitchFamily="18" charset="0"/>
              </a:rPr>
              <a:t>odel</a:t>
            </a:r>
          </a:p>
        </p:txBody>
      </p:sp>
      <p:sp>
        <p:nvSpPr>
          <p:cNvPr id="36" name="文本框 35">
            <a:extLst>
              <a:ext uri="{FF2B5EF4-FFF2-40B4-BE49-F238E27FC236}">
                <a16:creationId xmlns:a16="http://schemas.microsoft.com/office/drawing/2014/main" id="{36F108B7-0D16-9C1E-AD33-2F1554CC7D2B}"/>
              </a:ext>
            </a:extLst>
          </p:cNvPr>
          <p:cNvSpPr txBox="1"/>
          <p:nvPr/>
        </p:nvSpPr>
        <p:spPr>
          <a:xfrm>
            <a:off x="3775541" y="1052315"/>
            <a:ext cx="1438209" cy="307777"/>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Suspected model</a:t>
            </a:r>
            <a:endParaRPr lang="zh-CN" altLang="en-US" sz="1400" dirty="0"/>
          </a:p>
        </p:txBody>
      </p:sp>
      <p:sp>
        <p:nvSpPr>
          <p:cNvPr id="39" name="文本框 38">
            <a:extLst>
              <a:ext uri="{FF2B5EF4-FFF2-40B4-BE49-F238E27FC236}">
                <a16:creationId xmlns:a16="http://schemas.microsoft.com/office/drawing/2014/main" id="{4F218CDC-BDE6-A55B-7E32-F90D6862FF80}"/>
              </a:ext>
            </a:extLst>
          </p:cNvPr>
          <p:cNvSpPr txBox="1"/>
          <p:nvPr/>
        </p:nvSpPr>
        <p:spPr>
          <a:xfrm>
            <a:off x="5812371" y="2428190"/>
            <a:ext cx="1380565" cy="523220"/>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Topology-aware</a:t>
            </a:r>
          </a:p>
          <a:p>
            <a:pPr algn="ctr"/>
            <a:r>
              <a:rPr lang="en-US" altLang="zh-CN" sz="1400" dirty="0">
                <a:latin typeface="Times New Roman" panose="02020603050405020304" pitchFamily="18" charset="0"/>
                <a:cs typeface="Times New Roman" panose="02020603050405020304" pitchFamily="18" charset="0"/>
              </a:rPr>
              <a:t>c</a:t>
            </a:r>
            <a:r>
              <a:rPr lang="zh-CN" altLang="en-US" sz="1400" dirty="0">
                <a:latin typeface="Times New Roman" panose="02020603050405020304" pitchFamily="18" charset="0"/>
                <a:cs typeface="Times New Roman" panose="02020603050405020304" pitchFamily="18" charset="0"/>
              </a:rPr>
              <a:t>onstrainer</a:t>
            </a:r>
          </a:p>
        </p:txBody>
      </p:sp>
      <p:cxnSp>
        <p:nvCxnSpPr>
          <p:cNvPr id="41" name="直接箭头连接符 40">
            <a:extLst>
              <a:ext uri="{FF2B5EF4-FFF2-40B4-BE49-F238E27FC236}">
                <a16:creationId xmlns:a16="http://schemas.microsoft.com/office/drawing/2014/main" id="{397FB9B7-3912-D9C0-CEF3-6E8CC7298CC8}"/>
              </a:ext>
            </a:extLst>
          </p:cNvPr>
          <p:cNvCxnSpPr>
            <a:cxnSpLocks/>
          </p:cNvCxnSpPr>
          <p:nvPr/>
        </p:nvCxnSpPr>
        <p:spPr>
          <a:xfrm>
            <a:off x="1732925" y="1667551"/>
            <a:ext cx="769546"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56" name="文本框 55">
            <a:extLst>
              <a:ext uri="{FF2B5EF4-FFF2-40B4-BE49-F238E27FC236}">
                <a16:creationId xmlns:a16="http://schemas.microsoft.com/office/drawing/2014/main" id="{5D07F641-3899-B182-9FF5-F5F257F172D0}"/>
              </a:ext>
            </a:extLst>
          </p:cNvPr>
          <p:cNvSpPr txBox="1"/>
          <p:nvPr/>
        </p:nvSpPr>
        <p:spPr>
          <a:xfrm>
            <a:off x="2392957" y="2038512"/>
            <a:ext cx="1297150"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GAG g</a:t>
            </a:r>
            <a:r>
              <a:rPr lang="zh-CN" altLang="en-US" sz="1400" dirty="0">
                <a:latin typeface="Times New Roman" panose="02020603050405020304" pitchFamily="18" charset="0"/>
                <a:cs typeface="Times New Roman" panose="02020603050405020304" pitchFamily="18" charset="0"/>
              </a:rPr>
              <a:t>enerator</a:t>
            </a:r>
          </a:p>
        </p:txBody>
      </p:sp>
      <p:cxnSp>
        <p:nvCxnSpPr>
          <p:cNvPr id="59" name="连接符: 肘形 58">
            <a:extLst>
              <a:ext uri="{FF2B5EF4-FFF2-40B4-BE49-F238E27FC236}">
                <a16:creationId xmlns:a16="http://schemas.microsoft.com/office/drawing/2014/main" id="{D99F9434-DE63-C390-DFDB-E99AF922BE0F}"/>
              </a:ext>
            </a:extLst>
          </p:cNvPr>
          <p:cNvCxnSpPr>
            <a:cxnSpLocks/>
          </p:cNvCxnSpPr>
          <p:nvPr/>
        </p:nvCxnSpPr>
        <p:spPr>
          <a:xfrm flipV="1">
            <a:off x="3419887" y="766398"/>
            <a:ext cx="707620" cy="833458"/>
          </a:xfrm>
          <a:prstGeom prst="bentConnector3">
            <a:avLst>
              <a:gd name="adj1" fmla="val 29730"/>
            </a:avLst>
          </a:prstGeom>
          <a:ln>
            <a:tailEnd type="triangle"/>
          </a:ln>
        </p:spPr>
        <p:style>
          <a:lnRef idx="3">
            <a:schemeClr val="dk1"/>
          </a:lnRef>
          <a:fillRef idx="0">
            <a:schemeClr val="dk1"/>
          </a:fillRef>
          <a:effectRef idx="2">
            <a:schemeClr val="dk1"/>
          </a:effectRef>
          <a:fontRef idx="minor">
            <a:schemeClr val="tx1"/>
          </a:fontRef>
        </p:style>
      </p:cxnSp>
      <p:cxnSp>
        <p:nvCxnSpPr>
          <p:cNvPr id="64" name="连接符: 肘形 63">
            <a:extLst>
              <a:ext uri="{FF2B5EF4-FFF2-40B4-BE49-F238E27FC236}">
                <a16:creationId xmlns:a16="http://schemas.microsoft.com/office/drawing/2014/main" id="{5129F089-315F-80C9-8C0A-158C0322227A}"/>
              </a:ext>
            </a:extLst>
          </p:cNvPr>
          <p:cNvCxnSpPr>
            <a:cxnSpLocks/>
          </p:cNvCxnSpPr>
          <p:nvPr/>
        </p:nvCxnSpPr>
        <p:spPr>
          <a:xfrm rot="16200000" flipH="1">
            <a:off x="3441862" y="1785961"/>
            <a:ext cx="773166" cy="387930"/>
          </a:xfrm>
          <a:prstGeom prst="bentConnector2">
            <a:avLst/>
          </a:prstGeom>
          <a:ln>
            <a:tailEnd type="triangle"/>
          </a:ln>
        </p:spPr>
        <p:style>
          <a:lnRef idx="3">
            <a:schemeClr val="dk1"/>
          </a:lnRef>
          <a:fillRef idx="0">
            <a:schemeClr val="dk1"/>
          </a:fillRef>
          <a:effectRef idx="2">
            <a:schemeClr val="dk1"/>
          </a:effectRef>
          <a:fontRef idx="minor">
            <a:schemeClr val="tx1"/>
          </a:fontRef>
        </p:style>
      </p:cxnSp>
      <p:sp>
        <p:nvSpPr>
          <p:cNvPr id="78" name="文本框 77">
            <a:extLst>
              <a:ext uri="{FF2B5EF4-FFF2-40B4-BE49-F238E27FC236}">
                <a16:creationId xmlns:a16="http://schemas.microsoft.com/office/drawing/2014/main" id="{48BD3BA6-1197-8C21-190E-378933869DE3}"/>
              </a:ext>
            </a:extLst>
          </p:cNvPr>
          <p:cNvSpPr txBox="1"/>
          <p:nvPr/>
        </p:nvSpPr>
        <p:spPr>
          <a:xfrm>
            <a:off x="4113330" y="1529970"/>
            <a:ext cx="1010345" cy="307777"/>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Distillation</a:t>
            </a:r>
            <a:r>
              <a:rPr lang="en-US" altLang="zh-CN" sz="1400" dirty="0"/>
              <a:t> </a:t>
            </a:r>
            <a:endParaRPr lang="zh-CN" altLang="en-US" sz="1400" dirty="0"/>
          </a:p>
        </p:txBody>
      </p:sp>
      <p:cxnSp>
        <p:nvCxnSpPr>
          <p:cNvPr id="91" name="直接连接符 90">
            <a:extLst>
              <a:ext uri="{FF2B5EF4-FFF2-40B4-BE49-F238E27FC236}">
                <a16:creationId xmlns:a16="http://schemas.microsoft.com/office/drawing/2014/main" id="{41E37504-9FA7-D946-C931-1AF8B4C5E471}"/>
              </a:ext>
            </a:extLst>
          </p:cNvPr>
          <p:cNvCxnSpPr>
            <a:cxnSpLocks/>
          </p:cNvCxnSpPr>
          <p:nvPr/>
        </p:nvCxnSpPr>
        <p:spPr>
          <a:xfrm>
            <a:off x="4520805" y="1300220"/>
            <a:ext cx="0" cy="259977"/>
          </a:xfrm>
          <a:prstGeom prst="line">
            <a:avLst/>
          </a:prstGeom>
        </p:spPr>
        <p:style>
          <a:lnRef idx="3">
            <a:schemeClr val="dk1"/>
          </a:lnRef>
          <a:fillRef idx="0">
            <a:schemeClr val="dk1"/>
          </a:fillRef>
          <a:effectRef idx="2">
            <a:schemeClr val="dk1"/>
          </a:effectRef>
          <a:fontRef idx="minor">
            <a:schemeClr val="tx1"/>
          </a:fontRef>
        </p:style>
      </p:cxnSp>
      <p:cxnSp>
        <p:nvCxnSpPr>
          <p:cNvPr id="95" name="直接箭头连接符 94">
            <a:extLst>
              <a:ext uri="{FF2B5EF4-FFF2-40B4-BE49-F238E27FC236}">
                <a16:creationId xmlns:a16="http://schemas.microsoft.com/office/drawing/2014/main" id="{BDEE9BD5-8C63-D04A-858E-A1B614868B84}"/>
              </a:ext>
            </a:extLst>
          </p:cNvPr>
          <p:cNvCxnSpPr/>
          <p:nvPr/>
        </p:nvCxnSpPr>
        <p:spPr>
          <a:xfrm>
            <a:off x="4520805" y="1753642"/>
            <a:ext cx="0" cy="34962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12" name="梯形 111">
            <a:extLst>
              <a:ext uri="{FF2B5EF4-FFF2-40B4-BE49-F238E27FC236}">
                <a16:creationId xmlns:a16="http://schemas.microsoft.com/office/drawing/2014/main" id="{CD1DE0F2-8B9F-A1C0-6FB5-3F024AE5F0B9}"/>
              </a:ext>
            </a:extLst>
          </p:cNvPr>
          <p:cNvSpPr/>
          <p:nvPr/>
        </p:nvSpPr>
        <p:spPr>
          <a:xfrm rot="16200000">
            <a:off x="2495118" y="1117488"/>
            <a:ext cx="956934" cy="860629"/>
          </a:xfrm>
          <a:prstGeom prst="trapezoid">
            <a:avLst/>
          </a:prstGeom>
          <a:solidFill>
            <a:srgbClr val="F0F8FA"/>
          </a:solidFill>
          <a:ln>
            <a:solidFill>
              <a:srgbClr val="5FB5CD"/>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Google Shape;303;p19">
            <a:extLst>
              <a:ext uri="{FF2B5EF4-FFF2-40B4-BE49-F238E27FC236}">
                <a16:creationId xmlns:a16="http://schemas.microsoft.com/office/drawing/2014/main" id="{B5E328A0-7CF5-8645-1949-2A18CF6DD0A4}"/>
              </a:ext>
            </a:extLst>
          </p:cNvPr>
          <p:cNvSpPr/>
          <p:nvPr/>
        </p:nvSpPr>
        <p:spPr>
          <a:xfrm>
            <a:off x="2621950" y="1395108"/>
            <a:ext cx="186031" cy="360549"/>
          </a:xfrm>
          <a:prstGeom prst="cube">
            <a:avLst>
              <a:gd name="adj" fmla="val 25000"/>
            </a:avLst>
          </a:prstGeom>
          <a:solidFill>
            <a:srgbClr val="EBF5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 name="Google Shape;116;p19">
            <a:extLst>
              <a:ext uri="{FF2B5EF4-FFF2-40B4-BE49-F238E27FC236}">
                <a16:creationId xmlns:a16="http://schemas.microsoft.com/office/drawing/2014/main" id="{63294352-5B8A-7357-5F68-7ACA46C8F10C}"/>
              </a:ext>
            </a:extLst>
          </p:cNvPr>
          <p:cNvSpPr/>
          <p:nvPr/>
        </p:nvSpPr>
        <p:spPr>
          <a:xfrm>
            <a:off x="3134201" y="1218977"/>
            <a:ext cx="206145" cy="659197"/>
          </a:xfrm>
          <a:prstGeom prst="cube">
            <a:avLst>
              <a:gd name="adj" fmla="val 68741"/>
            </a:avLst>
          </a:prstGeom>
          <a:solidFill>
            <a:srgbClr val="EBF5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5" name="Google Shape;303;p19">
            <a:extLst>
              <a:ext uri="{FF2B5EF4-FFF2-40B4-BE49-F238E27FC236}">
                <a16:creationId xmlns:a16="http://schemas.microsoft.com/office/drawing/2014/main" id="{43DFC8EB-1E71-9172-A463-B8CD7A93E23F}"/>
              </a:ext>
            </a:extLst>
          </p:cNvPr>
          <p:cNvSpPr/>
          <p:nvPr/>
        </p:nvSpPr>
        <p:spPr>
          <a:xfrm>
            <a:off x="2878076" y="1290127"/>
            <a:ext cx="186030" cy="547620"/>
          </a:xfrm>
          <a:prstGeom prst="cube">
            <a:avLst>
              <a:gd name="adj" fmla="val 25000"/>
            </a:avLst>
          </a:prstGeom>
          <a:solidFill>
            <a:srgbClr val="EBF5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 name="文本框 130">
            <a:extLst>
              <a:ext uri="{FF2B5EF4-FFF2-40B4-BE49-F238E27FC236}">
                <a16:creationId xmlns:a16="http://schemas.microsoft.com/office/drawing/2014/main" id="{FE61FD92-AB3C-5509-BA93-4722D1844DAA}"/>
              </a:ext>
            </a:extLst>
          </p:cNvPr>
          <p:cNvSpPr txBox="1"/>
          <p:nvPr/>
        </p:nvSpPr>
        <p:spPr>
          <a:xfrm>
            <a:off x="1697324" y="1366955"/>
            <a:ext cx="871383" cy="307777"/>
          </a:xfrm>
          <a:prstGeom prst="rect">
            <a:avLst/>
          </a:prstGeom>
          <a:noFill/>
        </p:spPr>
        <p:txBody>
          <a:bodyPr wrap="square">
            <a:spAutoFit/>
          </a:bodyPr>
          <a:lstStyle/>
          <a:p>
            <a:r>
              <a:rPr lang="zh-CN" altLang="en-US" sz="1400" dirty="0">
                <a:latin typeface="Times New Roman" panose="02020603050405020304" pitchFamily="18" charset="0"/>
                <a:cs typeface="Times New Roman" panose="02020603050405020304" pitchFamily="18" charset="0"/>
              </a:rPr>
              <a:t>Initialize</a:t>
            </a:r>
          </a:p>
        </p:txBody>
      </p:sp>
      <p:sp>
        <p:nvSpPr>
          <p:cNvPr id="136" name="文本框 135">
            <a:extLst>
              <a:ext uri="{FF2B5EF4-FFF2-40B4-BE49-F238E27FC236}">
                <a16:creationId xmlns:a16="http://schemas.microsoft.com/office/drawing/2014/main" id="{E5D4F22F-B719-60C3-8910-2351CFA4631D}"/>
              </a:ext>
            </a:extLst>
          </p:cNvPr>
          <p:cNvSpPr txBox="1"/>
          <p:nvPr/>
        </p:nvSpPr>
        <p:spPr>
          <a:xfrm>
            <a:off x="5733509" y="1113780"/>
            <a:ext cx="1442315" cy="523220"/>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Semantics-aware</a:t>
            </a:r>
          </a:p>
          <a:p>
            <a:pPr algn="ctr"/>
            <a:r>
              <a:rPr lang="en-US" altLang="zh-CN" sz="1400" dirty="0">
                <a:latin typeface="Times New Roman" panose="02020603050405020304" pitchFamily="18" charset="0"/>
                <a:cs typeface="Times New Roman" panose="02020603050405020304" pitchFamily="18" charset="0"/>
              </a:rPr>
              <a:t>c</a:t>
            </a:r>
            <a:r>
              <a:rPr lang="zh-CN" altLang="en-US" sz="1400" dirty="0">
                <a:latin typeface="Times New Roman" panose="02020603050405020304" pitchFamily="18" charset="0"/>
                <a:cs typeface="Times New Roman" panose="02020603050405020304" pitchFamily="18" charset="0"/>
              </a:rPr>
              <a:t>onstrainer</a:t>
            </a:r>
          </a:p>
        </p:txBody>
      </p:sp>
      <p:cxnSp>
        <p:nvCxnSpPr>
          <p:cNvPr id="157" name="连接符: 肘形 156">
            <a:extLst>
              <a:ext uri="{FF2B5EF4-FFF2-40B4-BE49-F238E27FC236}">
                <a16:creationId xmlns:a16="http://schemas.microsoft.com/office/drawing/2014/main" id="{6CFC83BC-2843-5795-87BE-17B7A9251D34}"/>
              </a:ext>
            </a:extLst>
          </p:cNvPr>
          <p:cNvCxnSpPr>
            <a:cxnSpLocks/>
            <a:stCxn id="39" idx="2"/>
          </p:cNvCxnSpPr>
          <p:nvPr/>
        </p:nvCxnSpPr>
        <p:spPr>
          <a:xfrm rot="5400000" flipH="1">
            <a:off x="4494624" y="943381"/>
            <a:ext cx="540231" cy="3475828"/>
          </a:xfrm>
          <a:prstGeom prst="bentConnector4">
            <a:avLst>
              <a:gd name="adj1" fmla="val -34018"/>
              <a:gd name="adj2" fmla="val 100165"/>
            </a:avLst>
          </a:prstGeom>
          <a:ln>
            <a:solidFill>
              <a:schemeClr val="tx1"/>
            </a:solidFill>
            <a:prstDash val="dash"/>
            <a:tailEnd type="triangle"/>
          </a:ln>
        </p:spPr>
        <p:style>
          <a:lnRef idx="2">
            <a:schemeClr val="dk1"/>
          </a:lnRef>
          <a:fillRef idx="0">
            <a:schemeClr val="dk1"/>
          </a:fillRef>
          <a:effectRef idx="1">
            <a:schemeClr val="dk1"/>
          </a:effectRef>
          <a:fontRef idx="minor">
            <a:schemeClr val="tx1"/>
          </a:fontRef>
        </p:style>
      </p:cxnSp>
      <p:cxnSp>
        <p:nvCxnSpPr>
          <p:cNvPr id="162" name="连接符: 肘形 161">
            <a:extLst>
              <a:ext uri="{FF2B5EF4-FFF2-40B4-BE49-F238E27FC236}">
                <a16:creationId xmlns:a16="http://schemas.microsoft.com/office/drawing/2014/main" id="{508AEE47-0FA3-68E5-D1A7-8494960BF8AA}"/>
              </a:ext>
            </a:extLst>
          </p:cNvPr>
          <p:cNvCxnSpPr>
            <a:cxnSpLocks/>
          </p:cNvCxnSpPr>
          <p:nvPr/>
        </p:nvCxnSpPr>
        <p:spPr>
          <a:xfrm rot="16200000" flipH="1" flipV="1">
            <a:off x="4509971" y="-965412"/>
            <a:ext cx="547704" cy="3374640"/>
          </a:xfrm>
          <a:prstGeom prst="bentConnector4">
            <a:avLst>
              <a:gd name="adj1" fmla="val -41738"/>
              <a:gd name="adj2" fmla="val 100128"/>
            </a:avLst>
          </a:prstGeom>
          <a:ln>
            <a:prstDash val="dash"/>
            <a:tailEnd type="triangle"/>
          </a:ln>
        </p:spPr>
        <p:style>
          <a:lnRef idx="2">
            <a:schemeClr val="dk1"/>
          </a:lnRef>
          <a:fillRef idx="0">
            <a:schemeClr val="dk1"/>
          </a:fillRef>
          <a:effectRef idx="1">
            <a:schemeClr val="dk1"/>
          </a:effectRef>
          <a:fontRef idx="minor">
            <a:schemeClr val="tx1"/>
          </a:fontRef>
        </p:style>
      </p:cxnSp>
      <p:sp>
        <p:nvSpPr>
          <p:cNvPr id="205" name="矩形 204">
            <a:extLst>
              <a:ext uri="{FF2B5EF4-FFF2-40B4-BE49-F238E27FC236}">
                <a16:creationId xmlns:a16="http://schemas.microsoft.com/office/drawing/2014/main" id="{ADB9E5E4-9BA7-A6FE-E2E0-F1422BD4178A}"/>
              </a:ext>
            </a:extLst>
          </p:cNvPr>
          <p:cNvSpPr/>
          <p:nvPr/>
        </p:nvSpPr>
        <p:spPr>
          <a:xfrm>
            <a:off x="5218127" y="1595223"/>
            <a:ext cx="195309" cy="159798"/>
          </a:xfrm>
          <a:prstGeom prst="rect">
            <a:avLst/>
          </a:prstGeom>
          <a:solidFill>
            <a:srgbClr val="7F96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06" name="矩形 205">
            <a:extLst>
              <a:ext uri="{FF2B5EF4-FFF2-40B4-BE49-F238E27FC236}">
                <a16:creationId xmlns:a16="http://schemas.microsoft.com/office/drawing/2014/main" id="{437BC450-833C-2AA1-769E-8061BCDEA8B5}"/>
              </a:ext>
            </a:extLst>
          </p:cNvPr>
          <p:cNvSpPr/>
          <p:nvPr/>
        </p:nvSpPr>
        <p:spPr>
          <a:xfrm>
            <a:off x="5218127" y="1755021"/>
            <a:ext cx="195309" cy="159798"/>
          </a:xfrm>
          <a:prstGeom prst="rect">
            <a:avLst/>
          </a:prstGeom>
          <a:solidFill>
            <a:srgbClr val="CECEC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207" name="矩形 206">
            <a:extLst>
              <a:ext uri="{FF2B5EF4-FFF2-40B4-BE49-F238E27FC236}">
                <a16:creationId xmlns:a16="http://schemas.microsoft.com/office/drawing/2014/main" id="{2970443B-1E11-C46E-95F6-E9554FDE1999}"/>
              </a:ext>
            </a:extLst>
          </p:cNvPr>
          <p:cNvSpPr/>
          <p:nvPr/>
        </p:nvSpPr>
        <p:spPr>
          <a:xfrm>
            <a:off x="5218126" y="1914819"/>
            <a:ext cx="195309" cy="159798"/>
          </a:xfrm>
          <a:prstGeom prst="rect">
            <a:avLst/>
          </a:prstGeom>
          <a:solidFill>
            <a:srgbClr val="7F96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08" name="矩形 207">
            <a:extLst>
              <a:ext uri="{FF2B5EF4-FFF2-40B4-BE49-F238E27FC236}">
                <a16:creationId xmlns:a16="http://schemas.microsoft.com/office/drawing/2014/main" id="{60BDBFF3-BDF5-FE09-F253-66912328C1C2}"/>
              </a:ext>
            </a:extLst>
          </p:cNvPr>
          <p:cNvSpPr/>
          <p:nvPr/>
        </p:nvSpPr>
        <p:spPr>
          <a:xfrm>
            <a:off x="5218125" y="2074617"/>
            <a:ext cx="195309" cy="159798"/>
          </a:xfrm>
          <a:prstGeom prst="rect">
            <a:avLst/>
          </a:prstGeom>
          <a:solidFill>
            <a:srgbClr val="CECEC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09" name="矩形 208">
            <a:extLst>
              <a:ext uri="{FF2B5EF4-FFF2-40B4-BE49-F238E27FC236}">
                <a16:creationId xmlns:a16="http://schemas.microsoft.com/office/drawing/2014/main" id="{9129E921-E41D-F3F4-4958-02687051DF0A}"/>
              </a:ext>
            </a:extLst>
          </p:cNvPr>
          <p:cNvSpPr/>
          <p:nvPr/>
        </p:nvSpPr>
        <p:spPr>
          <a:xfrm>
            <a:off x="5218124" y="2234415"/>
            <a:ext cx="195309" cy="159798"/>
          </a:xfrm>
          <a:prstGeom prst="rect">
            <a:avLst/>
          </a:prstGeom>
          <a:solidFill>
            <a:srgbClr val="7F96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10" name="矩形 209">
            <a:extLst>
              <a:ext uri="{FF2B5EF4-FFF2-40B4-BE49-F238E27FC236}">
                <a16:creationId xmlns:a16="http://schemas.microsoft.com/office/drawing/2014/main" id="{8FBDCF01-6D09-D705-4BA2-B8BD0E8AB2C4}"/>
              </a:ext>
            </a:extLst>
          </p:cNvPr>
          <p:cNvSpPr/>
          <p:nvPr/>
        </p:nvSpPr>
        <p:spPr>
          <a:xfrm>
            <a:off x="5216723" y="803928"/>
            <a:ext cx="195309" cy="159798"/>
          </a:xfrm>
          <a:prstGeom prst="rect">
            <a:avLst/>
          </a:prstGeom>
          <a:solidFill>
            <a:srgbClr val="CECEC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11" name="矩形 210">
            <a:extLst>
              <a:ext uri="{FF2B5EF4-FFF2-40B4-BE49-F238E27FC236}">
                <a16:creationId xmlns:a16="http://schemas.microsoft.com/office/drawing/2014/main" id="{8EC93BFD-616A-E74E-30E3-E6DEE176057E}"/>
              </a:ext>
            </a:extLst>
          </p:cNvPr>
          <p:cNvSpPr/>
          <p:nvPr/>
        </p:nvSpPr>
        <p:spPr>
          <a:xfrm>
            <a:off x="5216723" y="963726"/>
            <a:ext cx="195309" cy="159798"/>
          </a:xfrm>
          <a:prstGeom prst="rect">
            <a:avLst/>
          </a:prstGeom>
          <a:solidFill>
            <a:srgbClr val="7F96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212" name="矩形 211">
            <a:extLst>
              <a:ext uri="{FF2B5EF4-FFF2-40B4-BE49-F238E27FC236}">
                <a16:creationId xmlns:a16="http://schemas.microsoft.com/office/drawing/2014/main" id="{36AECEB6-04A3-5475-2B17-06E1A94BC045}"/>
              </a:ext>
            </a:extLst>
          </p:cNvPr>
          <p:cNvSpPr/>
          <p:nvPr/>
        </p:nvSpPr>
        <p:spPr>
          <a:xfrm>
            <a:off x="5216722" y="1123524"/>
            <a:ext cx="195309" cy="159798"/>
          </a:xfrm>
          <a:prstGeom prst="rect">
            <a:avLst/>
          </a:prstGeom>
          <a:solidFill>
            <a:srgbClr val="CECEC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13" name="矩形 212">
            <a:extLst>
              <a:ext uri="{FF2B5EF4-FFF2-40B4-BE49-F238E27FC236}">
                <a16:creationId xmlns:a16="http://schemas.microsoft.com/office/drawing/2014/main" id="{07529DC9-9F8C-6D89-14E5-3E77FC4B4FDA}"/>
              </a:ext>
            </a:extLst>
          </p:cNvPr>
          <p:cNvSpPr/>
          <p:nvPr/>
        </p:nvSpPr>
        <p:spPr>
          <a:xfrm>
            <a:off x="5216721" y="1283322"/>
            <a:ext cx="195309" cy="159798"/>
          </a:xfrm>
          <a:prstGeom prst="rect">
            <a:avLst/>
          </a:prstGeom>
          <a:solidFill>
            <a:srgbClr val="7F96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14" name="矩形 213">
            <a:extLst>
              <a:ext uri="{FF2B5EF4-FFF2-40B4-BE49-F238E27FC236}">
                <a16:creationId xmlns:a16="http://schemas.microsoft.com/office/drawing/2014/main" id="{A48EB04A-497A-E11E-62B1-484F653F81A6}"/>
              </a:ext>
            </a:extLst>
          </p:cNvPr>
          <p:cNvSpPr/>
          <p:nvPr/>
        </p:nvSpPr>
        <p:spPr>
          <a:xfrm>
            <a:off x="5216720" y="1443120"/>
            <a:ext cx="195309" cy="159798"/>
          </a:xfrm>
          <a:prstGeom prst="rect">
            <a:avLst/>
          </a:prstGeom>
          <a:solidFill>
            <a:srgbClr val="CECEC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27" name="矩形 226">
            <a:extLst>
              <a:ext uri="{FF2B5EF4-FFF2-40B4-BE49-F238E27FC236}">
                <a16:creationId xmlns:a16="http://schemas.microsoft.com/office/drawing/2014/main" id="{FB67AA27-3562-99FD-EE74-0B321209CA5D}"/>
              </a:ext>
            </a:extLst>
          </p:cNvPr>
          <p:cNvSpPr/>
          <p:nvPr/>
        </p:nvSpPr>
        <p:spPr>
          <a:xfrm>
            <a:off x="5477225" y="1601818"/>
            <a:ext cx="195309" cy="159798"/>
          </a:xfrm>
          <a:prstGeom prst="rect">
            <a:avLst/>
          </a:prstGeom>
          <a:solidFill>
            <a:srgbClr val="89AFA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28" name="矩形 227">
            <a:extLst>
              <a:ext uri="{FF2B5EF4-FFF2-40B4-BE49-F238E27FC236}">
                <a16:creationId xmlns:a16="http://schemas.microsoft.com/office/drawing/2014/main" id="{3B52634F-AA7F-75B2-21CB-0638CF89CAAF}"/>
              </a:ext>
            </a:extLst>
          </p:cNvPr>
          <p:cNvSpPr/>
          <p:nvPr/>
        </p:nvSpPr>
        <p:spPr>
          <a:xfrm>
            <a:off x="5477225" y="1761616"/>
            <a:ext cx="195309" cy="159798"/>
          </a:xfrm>
          <a:prstGeom prst="rect">
            <a:avLst/>
          </a:prstGeom>
          <a:solidFill>
            <a:srgbClr val="C5D0B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229" name="矩形 228">
            <a:extLst>
              <a:ext uri="{FF2B5EF4-FFF2-40B4-BE49-F238E27FC236}">
                <a16:creationId xmlns:a16="http://schemas.microsoft.com/office/drawing/2014/main" id="{3A07A153-7570-D59F-306C-1559AB111ED4}"/>
              </a:ext>
            </a:extLst>
          </p:cNvPr>
          <p:cNvSpPr/>
          <p:nvPr/>
        </p:nvSpPr>
        <p:spPr>
          <a:xfrm>
            <a:off x="5477224" y="1921414"/>
            <a:ext cx="195309" cy="159798"/>
          </a:xfrm>
          <a:prstGeom prst="rect">
            <a:avLst/>
          </a:prstGeom>
          <a:solidFill>
            <a:srgbClr val="89AFA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30" name="矩形 229">
            <a:extLst>
              <a:ext uri="{FF2B5EF4-FFF2-40B4-BE49-F238E27FC236}">
                <a16:creationId xmlns:a16="http://schemas.microsoft.com/office/drawing/2014/main" id="{B72F243E-0CFB-44AC-BA95-CF47CEF19B46}"/>
              </a:ext>
            </a:extLst>
          </p:cNvPr>
          <p:cNvSpPr/>
          <p:nvPr/>
        </p:nvSpPr>
        <p:spPr>
          <a:xfrm>
            <a:off x="5477223" y="2081212"/>
            <a:ext cx="195309" cy="159798"/>
          </a:xfrm>
          <a:prstGeom prst="rect">
            <a:avLst/>
          </a:prstGeom>
          <a:solidFill>
            <a:srgbClr val="C5D0B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31" name="矩形 230">
            <a:extLst>
              <a:ext uri="{FF2B5EF4-FFF2-40B4-BE49-F238E27FC236}">
                <a16:creationId xmlns:a16="http://schemas.microsoft.com/office/drawing/2014/main" id="{ECF3FB04-7DBE-4883-8DAB-AA148F2C06DE}"/>
              </a:ext>
            </a:extLst>
          </p:cNvPr>
          <p:cNvSpPr/>
          <p:nvPr/>
        </p:nvSpPr>
        <p:spPr>
          <a:xfrm>
            <a:off x="5477222" y="2241010"/>
            <a:ext cx="195309" cy="159798"/>
          </a:xfrm>
          <a:prstGeom prst="rect">
            <a:avLst/>
          </a:prstGeom>
          <a:solidFill>
            <a:srgbClr val="89AFA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32" name="矩形 231">
            <a:extLst>
              <a:ext uri="{FF2B5EF4-FFF2-40B4-BE49-F238E27FC236}">
                <a16:creationId xmlns:a16="http://schemas.microsoft.com/office/drawing/2014/main" id="{4815281B-043D-241D-D74F-E3D7D1937F83}"/>
              </a:ext>
            </a:extLst>
          </p:cNvPr>
          <p:cNvSpPr/>
          <p:nvPr/>
        </p:nvSpPr>
        <p:spPr>
          <a:xfrm>
            <a:off x="5475821" y="810523"/>
            <a:ext cx="195309" cy="159798"/>
          </a:xfrm>
          <a:prstGeom prst="rect">
            <a:avLst/>
          </a:prstGeom>
          <a:solidFill>
            <a:srgbClr val="C5D0B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33" name="矩形 232">
            <a:extLst>
              <a:ext uri="{FF2B5EF4-FFF2-40B4-BE49-F238E27FC236}">
                <a16:creationId xmlns:a16="http://schemas.microsoft.com/office/drawing/2014/main" id="{321DFD47-01B9-D347-B41D-A5A311E80AA7}"/>
              </a:ext>
            </a:extLst>
          </p:cNvPr>
          <p:cNvSpPr/>
          <p:nvPr/>
        </p:nvSpPr>
        <p:spPr>
          <a:xfrm>
            <a:off x="5475821" y="970321"/>
            <a:ext cx="195309" cy="159798"/>
          </a:xfrm>
          <a:prstGeom prst="rect">
            <a:avLst/>
          </a:prstGeom>
          <a:solidFill>
            <a:srgbClr val="89AFA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234" name="矩形 233">
            <a:extLst>
              <a:ext uri="{FF2B5EF4-FFF2-40B4-BE49-F238E27FC236}">
                <a16:creationId xmlns:a16="http://schemas.microsoft.com/office/drawing/2014/main" id="{4EA936F4-D805-DB36-1460-048B347D2C87}"/>
              </a:ext>
            </a:extLst>
          </p:cNvPr>
          <p:cNvSpPr/>
          <p:nvPr/>
        </p:nvSpPr>
        <p:spPr>
          <a:xfrm>
            <a:off x="5475820" y="1130119"/>
            <a:ext cx="195309" cy="159798"/>
          </a:xfrm>
          <a:prstGeom prst="rect">
            <a:avLst/>
          </a:prstGeom>
          <a:solidFill>
            <a:srgbClr val="C5D0B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35" name="矩形 234">
            <a:extLst>
              <a:ext uri="{FF2B5EF4-FFF2-40B4-BE49-F238E27FC236}">
                <a16:creationId xmlns:a16="http://schemas.microsoft.com/office/drawing/2014/main" id="{37905FDD-E446-37B6-4FD5-70A2D26D8215}"/>
              </a:ext>
            </a:extLst>
          </p:cNvPr>
          <p:cNvSpPr/>
          <p:nvPr/>
        </p:nvSpPr>
        <p:spPr>
          <a:xfrm>
            <a:off x="5475819" y="1289917"/>
            <a:ext cx="195309" cy="159798"/>
          </a:xfrm>
          <a:prstGeom prst="rect">
            <a:avLst/>
          </a:prstGeom>
          <a:solidFill>
            <a:srgbClr val="89AFA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36" name="矩形 235">
            <a:extLst>
              <a:ext uri="{FF2B5EF4-FFF2-40B4-BE49-F238E27FC236}">
                <a16:creationId xmlns:a16="http://schemas.microsoft.com/office/drawing/2014/main" id="{8749D3D7-F1C7-30D2-764A-35C2D73A7C7C}"/>
              </a:ext>
            </a:extLst>
          </p:cNvPr>
          <p:cNvSpPr/>
          <p:nvPr/>
        </p:nvSpPr>
        <p:spPr>
          <a:xfrm>
            <a:off x="5475818" y="1449715"/>
            <a:ext cx="195309" cy="159798"/>
          </a:xfrm>
          <a:prstGeom prst="rect">
            <a:avLst/>
          </a:prstGeom>
          <a:solidFill>
            <a:srgbClr val="C5D0B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38" name="矩形 237">
            <a:extLst>
              <a:ext uri="{FF2B5EF4-FFF2-40B4-BE49-F238E27FC236}">
                <a16:creationId xmlns:a16="http://schemas.microsoft.com/office/drawing/2014/main" id="{DCDAD518-54C7-22E4-0D43-91C3001C6278}"/>
              </a:ext>
            </a:extLst>
          </p:cNvPr>
          <p:cNvSpPr/>
          <p:nvPr/>
        </p:nvSpPr>
        <p:spPr>
          <a:xfrm>
            <a:off x="5161144" y="751536"/>
            <a:ext cx="559772" cy="1684591"/>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40" name="直接箭头连接符 239">
            <a:extLst>
              <a:ext uri="{FF2B5EF4-FFF2-40B4-BE49-F238E27FC236}">
                <a16:creationId xmlns:a16="http://schemas.microsoft.com/office/drawing/2014/main" id="{D039850E-63BB-E9C1-09AA-93C6A2CE4B44}"/>
              </a:ext>
            </a:extLst>
          </p:cNvPr>
          <p:cNvCxnSpPr>
            <a:cxnSpLocks/>
          </p:cNvCxnSpPr>
          <p:nvPr/>
        </p:nvCxnSpPr>
        <p:spPr>
          <a:xfrm>
            <a:off x="4984166" y="831312"/>
            <a:ext cx="135099" cy="23538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43" name="直接箭头连接符 242">
            <a:extLst>
              <a:ext uri="{FF2B5EF4-FFF2-40B4-BE49-F238E27FC236}">
                <a16:creationId xmlns:a16="http://schemas.microsoft.com/office/drawing/2014/main" id="{08C1A2D3-B4BC-BF1A-4CD8-5F666BAE1F21}"/>
              </a:ext>
            </a:extLst>
          </p:cNvPr>
          <p:cNvCxnSpPr>
            <a:cxnSpLocks/>
          </p:cNvCxnSpPr>
          <p:nvPr/>
        </p:nvCxnSpPr>
        <p:spPr>
          <a:xfrm flipV="1">
            <a:off x="4925103" y="2295901"/>
            <a:ext cx="230661" cy="9526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61" name="直接箭头连接符 260">
            <a:extLst>
              <a:ext uri="{FF2B5EF4-FFF2-40B4-BE49-F238E27FC236}">
                <a16:creationId xmlns:a16="http://schemas.microsoft.com/office/drawing/2014/main" id="{F53259FE-991A-AF42-8845-D46D5F88DED5}"/>
              </a:ext>
            </a:extLst>
          </p:cNvPr>
          <p:cNvCxnSpPr>
            <a:cxnSpLocks/>
          </p:cNvCxnSpPr>
          <p:nvPr/>
        </p:nvCxnSpPr>
        <p:spPr>
          <a:xfrm>
            <a:off x="5734391" y="899101"/>
            <a:ext cx="44638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66" name="直接箭头连接符 265">
            <a:extLst>
              <a:ext uri="{FF2B5EF4-FFF2-40B4-BE49-F238E27FC236}">
                <a16:creationId xmlns:a16="http://schemas.microsoft.com/office/drawing/2014/main" id="{2CB925D3-68D9-2BED-97AB-894C84519737}"/>
              </a:ext>
            </a:extLst>
          </p:cNvPr>
          <p:cNvCxnSpPr>
            <a:cxnSpLocks/>
          </p:cNvCxnSpPr>
          <p:nvPr/>
        </p:nvCxnSpPr>
        <p:spPr>
          <a:xfrm>
            <a:off x="5722381" y="2145372"/>
            <a:ext cx="44638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69" name="文本框 268">
            <a:extLst>
              <a:ext uri="{FF2B5EF4-FFF2-40B4-BE49-F238E27FC236}">
                <a16:creationId xmlns:a16="http://schemas.microsoft.com/office/drawing/2014/main" id="{38BFA73E-A66E-F607-5221-FC760A7AAB32}"/>
              </a:ext>
            </a:extLst>
          </p:cNvPr>
          <p:cNvSpPr txBox="1"/>
          <p:nvPr/>
        </p:nvSpPr>
        <p:spPr>
          <a:xfrm>
            <a:off x="362636" y="195955"/>
            <a:ext cx="2767513" cy="954107"/>
          </a:xfrm>
          <a:prstGeom prst="rect">
            <a:avLst/>
          </a:prstGeom>
          <a:noFill/>
        </p:spPr>
        <p:txBody>
          <a:bodyPr wrap="square">
            <a:spAutoFit/>
          </a:bodyPr>
          <a:lstStyle/>
          <a:p>
            <a:r>
              <a:rPr lang="zh-CN" altLang="en-US" sz="1400" b="1" i="1" dirty="0">
                <a:latin typeface="Times New Roman" panose="02020603050405020304" pitchFamily="18" charset="0"/>
                <a:cs typeface="Times New Roman" panose="02020603050405020304" pitchFamily="18" charset="0"/>
              </a:rPr>
              <a:t>title</a:t>
            </a:r>
            <a:r>
              <a:rPr lang="zh-CN" altLang="en-US" sz="1400" i="1" dirty="0">
                <a:latin typeface="Times New Roman" panose="02020603050405020304" pitchFamily="18" charset="0"/>
                <a:cs typeface="Times New Roman" panose="02020603050405020304" pitchFamily="18" charset="0"/>
              </a:rPr>
              <a:t>: Graph </a:t>
            </a:r>
            <a:r>
              <a:rPr lang="en-US" altLang="zh-CN" sz="1400" i="1" dirty="0">
                <a:latin typeface="Times New Roman" panose="02020603050405020304" pitchFamily="18" charset="0"/>
                <a:cs typeface="Times New Roman" panose="02020603050405020304" pitchFamily="18" charset="0"/>
              </a:rPr>
              <a:t>n</a:t>
            </a:r>
            <a:r>
              <a:rPr lang="zh-CN" altLang="en-US" sz="1400" i="1" dirty="0">
                <a:latin typeface="Times New Roman" panose="02020603050405020304" pitchFamily="18" charset="0"/>
                <a:cs typeface="Times New Roman" panose="02020603050405020304" pitchFamily="18" charset="0"/>
              </a:rPr>
              <a:t>eural </a:t>
            </a:r>
            <a:r>
              <a:rPr lang="en-US" altLang="zh-CN" sz="1400" i="1" dirty="0">
                <a:latin typeface="Times New Roman" panose="02020603050405020304" pitchFamily="18" charset="0"/>
                <a:cs typeface="Times New Roman" panose="02020603050405020304" pitchFamily="18" charset="0"/>
              </a:rPr>
              <a:t>n</a:t>
            </a:r>
            <a:r>
              <a:rPr lang="zh-CN" altLang="en-US" sz="1400" i="1" dirty="0">
                <a:latin typeface="Times New Roman" panose="02020603050405020304" pitchFamily="18" charset="0"/>
                <a:cs typeface="Times New Roman" panose="02020603050405020304" pitchFamily="18" charset="0"/>
              </a:rPr>
              <a:t>etworks for </a:t>
            </a:r>
            <a:r>
              <a:rPr lang="en-US" altLang="zh-CN" sz="1400" i="1" dirty="0">
                <a:latin typeface="Times New Roman" panose="02020603050405020304" pitchFamily="18" charset="0"/>
                <a:cs typeface="Times New Roman" panose="02020603050405020304" pitchFamily="18" charset="0"/>
              </a:rPr>
              <a:t>s</a:t>
            </a:r>
            <a:r>
              <a:rPr lang="zh-CN" altLang="en-US" sz="1400" i="1" dirty="0">
                <a:latin typeface="Times New Roman" panose="02020603050405020304" pitchFamily="18" charset="0"/>
                <a:cs typeface="Times New Roman" panose="02020603050405020304" pitchFamily="18" charset="0"/>
              </a:rPr>
              <a:t>emi-supervised </a:t>
            </a:r>
            <a:r>
              <a:rPr lang="en-US" altLang="zh-CN" sz="1400" i="1" dirty="0">
                <a:latin typeface="Times New Roman" panose="02020603050405020304" pitchFamily="18" charset="0"/>
                <a:cs typeface="Times New Roman" panose="02020603050405020304" pitchFamily="18" charset="0"/>
              </a:rPr>
              <a:t>c</a:t>
            </a:r>
            <a:r>
              <a:rPr lang="zh-CN" altLang="en-US" sz="1400" i="1" dirty="0">
                <a:latin typeface="Times New Roman" panose="02020603050405020304" pitchFamily="18" charset="0"/>
                <a:cs typeface="Times New Roman" panose="02020603050405020304" pitchFamily="18" charset="0"/>
              </a:rPr>
              <a:t>lassification</a:t>
            </a:r>
            <a:endParaRPr lang="en-US" altLang="zh-CN" sz="1400" i="1" dirty="0">
              <a:latin typeface="Times New Roman" panose="02020603050405020304" pitchFamily="18" charset="0"/>
              <a:cs typeface="Times New Roman" panose="02020603050405020304" pitchFamily="18" charset="0"/>
            </a:endParaRPr>
          </a:p>
          <a:p>
            <a:r>
              <a:rPr lang="zh-CN" altLang="en-US" sz="1400" b="1" i="1" dirty="0">
                <a:latin typeface="Times New Roman" panose="02020603050405020304" pitchFamily="18" charset="0"/>
                <a:cs typeface="Times New Roman" panose="02020603050405020304" pitchFamily="18" charset="0"/>
              </a:rPr>
              <a:t>abstract</a:t>
            </a:r>
            <a:r>
              <a:rPr lang="zh-CN" altLang="en-US" sz="1400" i="1" dirty="0">
                <a:latin typeface="Times New Roman" panose="02020603050405020304" pitchFamily="18" charset="0"/>
                <a:cs typeface="Times New Roman" panose="02020603050405020304" pitchFamily="18" charset="0"/>
              </a:rPr>
              <a:t>: We study graph neural networks for semi-supervised</a:t>
            </a:r>
            <a:r>
              <a:rPr lang="en-US" altLang="zh-CN" sz="1400" i="1" dirty="0">
                <a:latin typeface="Times New Roman" panose="02020603050405020304" pitchFamily="18" charset="0"/>
                <a:cs typeface="Times New Roman" panose="02020603050405020304" pitchFamily="18" charset="0"/>
              </a:rPr>
              <a:t>…</a:t>
            </a:r>
          </a:p>
        </p:txBody>
      </p:sp>
      <p:pic>
        <p:nvPicPr>
          <p:cNvPr id="273" name="图片 272">
            <a:extLst>
              <a:ext uri="{FF2B5EF4-FFF2-40B4-BE49-F238E27FC236}">
                <a16:creationId xmlns:a16="http://schemas.microsoft.com/office/drawing/2014/main" id="{D93A1B8C-8C08-F1A1-AF88-1320D8424A7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230637" y="942807"/>
            <a:ext cx="258664" cy="258664"/>
          </a:xfrm>
          <a:prstGeom prst="rect">
            <a:avLst/>
          </a:prstGeom>
        </p:spPr>
      </p:pic>
      <p:pic>
        <p:nvPicPr>
          <p:cNvPr id="275" name="图片 274">
            <a:extLst>
              <a:ext uri="{FF2B5EF4-FFF2-40B4-BE49-F238E27FC236}">
                <a16:creationId xmlns:a16="http://schemas.microsoft.com/office/drawing/2014/main" id="{17B88460-F6D1-9097-DC18-64DFC9EFBD5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983998" y="2059443"/>
            <a:ext cx="258664" cy="258664"/>
          </a:xfrm>
          <a:prstGeom prst="rect">
            <a:avLst/>
          </a:prstGeom>
        </p:spPr>
      </p:pic>
      <p:sp>
        <p:nvSpPr>
          <p:cNvPr id="277" name="椭圆 276">
            <a:extLst>
              <a:ext uri="{FF2B5EF4-FFF2-40B4-BE49-F238E27FC236}">
                <a16:creationId xmlns:a16="http://schemas.microsoft.com/office/drawing/2014/main" id="{D92A8AF6-9188-F4FD-CD9B-DB3F262EB478}"/>
              </a:ext>
            </a:extLst>
          </p:cNvPr>
          <p:cNvSpPr/>
          <p:nvPr/>
        </p:nvSpPr>
        <p:spPr>
          <a:xfrm>
            <a:off x="294565" y="5146098"/>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78" name="椭圆 277">
            <a:extLst>
              <a:ext uri="{FF2B5EF4-FFF2-40B4-BE49-F238E27FC236}">
                <a16:creationId xmlns:a16="http://schemas.microsoft.com/office/drawing/2014/main" id="{31A5CE6D-473A-1093-F3E5-0F89CAE1AC1B}"/>
              </a:ext>
            </a:extLst>
          </p:cNvPr>
          <p:cNvSpPr/>
          <p:nvPr/>
        </p:nvSpPr>
        <p:spPr>
          <a:xfrm>
            <a:off x="664989" y="5530774"/>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79" name="椭圆 278">
            <a:extLst>
              <a:ext uri="{FF2B5EF4-FFF2-40B4-BE49-F238E27FC236}">
                <a16:creationId xmlns:a16="http://schemas.microsoft.com/office/drawing/2014/main" id="{639AD184-1162-C9A6-4B53-8159DC3706DA}"/>
              </a:ext>
            </a:extLst>
          </p:cNvPr>
          <p:cNvSpPr/>
          <p:nvPr/>
        </p:nvSpPr>
        <p:spPr>
          <a:xfrm>
            <a:off x="706790" y="4633865"/>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80" name="椭圆 279">
            <a:extLst>
              <a:ext uri="{FF2B5EF4-FFF2-40B4-BE49-F238E27FC236}">
                <a16:creationId xmlns:a16="http://schemas.microsoft.com/office/drawing/2014/main" id="{C1AB4470-828A-9182-8CDC-3A1F5F54773B}"/>
              </a:ext>
            </a:extLst>
          </p:cNvPr>
          <p:cNvSpPr/>
          <p:nvPr/>
        </p:nvSpPr>
        <p:spPr>
          <a:xfrm>
            <a:off x="794313" y="5109317"/>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81" name="椭圆 280">
            <a:extLst>
              <a:ext uri="{FF2B5EF4-FFF2-40B4-BE49-F238E27FC236}">
                <a16:creationId xmlns:a16="http://schemas.microsoft.com/office/drawing/2014/main" id="{2B6CC9E4-BEFD-F1A4-B08D-BE2022CD3813}"/>
              </a:ext>
            </a:extLst>
          </p:cNvPr>
          <p:cNvSpPr/>
          <p:nvPr/>
        </p:nvSpPr>
        <p:spPr>
          <a:xfrm>
            <a:off x="1095907" y="5377251"/>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82" name="椭圆 281">
            <a:extLst>
              <a:ext uri="{FF2B5EF4-FFF2-40B4-BE49-F238E27FC236}">
                <a16:creationId xmlns:a16="http://schemas.microsoft.com/office/drawing/2014/main" id="{7A4EDC88-1F71-05D2-BFBE-0A9610EF3F4A}"/>
              </a:ext>
            </a:extLst>
          </p:cNvPr>
          <p:cNvSpPr/>
          <p:nvPr/>
        </p:nvSpPr>
        <p:spPr>
          <a:xfrm>
            <a:off x="1089200" y="4825476"/>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cxnSp>
        <p:nvCxnSpPr>
          <p:cNvPr id="283" name="直接连接符 282">
            <a:extLst>
              <a:ext uri="{FF2B5EF4-FFF2-40B4-BE49-F238E27FC236}">
                <a16:creationId xmlns:a16="http://schemas.microsoft.com/office/drawing/2014/main" id="{85E2E2D7-8C1C-94DC-914B-7AB5FC993E63}"/>
              </a:ext>
            </a:extLst>
          </p:cNvPr>
          <p:cNvCxnSpPr>
            <a:cxnSpLocks/>
            <a:stCxn id="280" idx="0"/>
            <a:endCxn id="279" idx="4"/>
          </p:cNvCxnSpPr>
          <p:nvPr/>
        </p:nvCxnSpPr>
        <p:spPr>
          <a:xfrm flipH="1" flipV="1">
            <a:off x="771084" y="4769596"/>
            <a:ext cx="87523" cy="339721"/>
          </a:xfrm>
          <a:prstGeom prst="line">
            <a:avLst/>
          </a:prstGeom>
        </p:spPr>
        <p:style>
          <a:lnRef idx="3">
            <a:schemeClr val="dk1"/>
          </a:lnRef>
          <a:fillRef idx="0">
            <a:schemeClr val="dk1"/>
          </a:fillRef>
          <a:effectRef idx="2">
            <a:schemeClr val="dk1"/>
          </a:effectRef>
          <a:fontRef idx="minor">
            <a:schemeClr val="tx1"/>
          </a:fontRef>
        </p:style>
      </p:cxnSp>
      <p:cxnSp>
        <p:nvCxnSpPr>
          <p:cNvPr id="292" name="直接连接符 291">
            <a:extLst>
              <a:ext uri="{FF2B5EF4-FFF2-40B4-BE49-F238E27FC236}">
                <a16:creationId xmlns:a16="http://schemas.microsoft.com/office/drawing/2014/main" id="{E76DD473-DDE0-871E-525B-BC5340AE6C84}"/>
              </a:ext>
            </a:extLst>
          </p:cNvPr>
          <p:cNvCxnSpPr>
            <a:cxnSpLocks/>
            <a:stCxn id="277" idx="7"/>
            <a:endCxn id="279" idx="2"/>
          </p:cNvCxnSpPr>
          <p:nvPr/>
        </p:nvCxnSpPr>
        <p:spPr>
          <a:xfrm flipV="1">
            <a:off x="404322" y="4701731"/>
            <a:ext cx="302468" cy="464244"/>
          </a:xfrm>
          <a:prstGeom prst="line">
            <a:avLst/>
          </a:prstGeom>
        </p:spPr>
        <p:style>
          <a:lnRef idx="3">
            <a:schemeClr val="dk1"/>
          </a:lnRef>
          <a:fillRef idx="0">
            <a:schemeClr val="dk1"/>
          </a:fillRef>
          <a:effectRef idx="2">
            <a:schemeClr val="dk1"/>
          </a:effectRef>
          <a:fontRef idx="minor">
            <a:schemeClr val="tx1"/>
          </a:fontRef>
        </p:style>
      </p:cxnSp>
      <p:cxnSp>
        <p:nvCxnSpPr>
          <p:cNvPr id="297" name="直接连接符 296">
            <a:extLst>
              <a:ext uri="{FF2B5EF4-FFF2-40B4-BE49-F238E27FC236}">
                <a16:creationId xmlns:a16="http://schemas.microsoft.com/office/drawing/2014/main" id="{A63C49CE-358C-D987-171A-F08F6813E3C7}"/>
              </a:ext>
            </a:extLst>
          </p:cNvPr>
          <p:cNvCxnSpPr>
            <a:cxnSpLocks/>
            <a:stCxn id="278" idx="1"/>
            <a:endCxn id="277" idx="5"/>
          </p:cNvCxnSpPr>
          <p:nvPr/>
        </p:nvCxnSpPr>
        <p:spPr>
          <a:xfrm flipH="1" flipV="1">
            <a:off x="404322" y="5261952"/>
            <a:ext cx="279498" cy="288699"/>
          </a:xfrm>
          <a:prstGeom prst="line">
            <a:avLst/>
          </a:prstGeom>
        </p:spPr>
        <p:style>
          <a:lnRef idx="3">
            <a:schemeClr val="dk1"/>
          </a:lnRef>
          <a:fillRef idx="0">
            <a:schemeClr val="dk1"/>
          </a:fillRef>
          <a:effectRef idx="2">
            <a:schemeClr val="dk1"/>
          </a:effectRef>
          <a:fontRef idx="minor">
            <a:schemeClr val="tx1"/>
          </a:fontRef>
        </p:style>
      </p:cxnSp>
      <p:cxnSp>
        <p:nvCxnSpPr>
          <p:cNvPr id="298" name="直接连接符 297">
            <a:extLst>
              <a:ext uri="{FF2B5EF4-FFF2-40B4-BE49-F238E27FC236}">
                <a16:creationId xmlns:a16="http://schemas.microsoft.com/office/drawing/2014/main" id="{AE2865FA-0716-0637-F6FA-C662E71AE120}"/>
              </a:ext>
            </a:extLst>
          </p:cNvPr>
          <p:cNvCxnSpPr>
            <a:cxnSpLocks/>
            <a:stCxn id="278" idx="7"/>
            <a:endCxn id="280" idx="4"/>
          </p:cNvCxnSpPr>
          <p:nvPr/>
        </p:nvCxnSpPr>
        <p:spPr>
          <a:xfrm flipV="1">
            <a:off x="774746" y="5245048"/>
            <a:ext cx="83861" cy="305603"/>
          </a:xfrm>
          <a:prstGeom prst="line">
            <a:avLst/>
          </a:prstGeom>
        </p:spPr>
        <p:style>
          <a:lnRef idx="3">
            <a:schemeClr val="dk1"/>
          </a:lnRef>
          <a:fillRef idx="0">
            <a:schemeClr val="dk1"/>
          </a:fillRef>
          <a:effectRef idx="2">
            <a:schemeClr val="dk1"/>
          </a:effectRef>
          <a:fontRef idx="minor">
            <a:schemeClr val="tx1"/>
          </a:fontRef>
        </p:style>
      </p:cxnSp>
      <p:cxnSp>
        <p:nvCxnSpPr>
          <p:cNvPr id="303" name="直接连接符 302">
            <a:extLst>
              <a:ext uri="{FF2B5EF4-FFF2-40B4-BE49-F238E27FC236}">
                <a16:creationId xmlns:a16="http://schemas.microsoft.com/office/drawing/2014/main" id="{CAE07047-E6D2-7E9D-596E-EBFF3DDB44AD}"/>
              </a:ext>
            </a:extLst>
          </p:cNvPr>
          <p:cNvCxnSpPr>
            <a:cxnSpLocks/>
            <a:stCxn id="280" idx="7"/>
            <a:endCxn id="282" idx="3"/>
          </p:cNvCxnSpPr>
          <p:nvPr/>
        </p:nvCxnSpPr>
        <p:spPr>
          <a:xfrm flipV="1">
            <a:off x="904070" y="4941330"/>
            <a:ext cx="203961" cy="187864"/>
          </a:xfrm>
          <a:prstGeom prst="line">
            <a:avLst/>
          </a:prstGeom>
        </p:spPr>
        <p:style>
          <a:lnRef idx="3">
            <a:schemeClr val="dk1"/>
          </a:lnRef>
          <a:fillRef idx="0">
            <a:schemeClr val="dk1"/>
          </a:fillRef>
          <a:effectRef idx="2">
            <a:schemeClr val="dk1"/>
          </a:effectRef>
          <a:fontRef idx="minor">
            <a:schemeClr val="tx1"/>
          </a:fontRef>
        </p:style>
      </p:cxnSp>
      <p:cxnSp>
        <p:nvCxnSpPr>
          <p:cNvPr id="306" name="直接连接符 305">
            <a:extLst>
              <a:ext uri="{FF2B5EF4-FFF2-40B4-BE49-F238E27FC236}">
                <a16:creationId xmlns:a16="http://schemas.microsoft.com/office/drawing/2014/main" id="{9D6CF2FC-D1E4-E992-5CC4-010D767DB689}"/>
              </a:ext>
            </a:extLst>
          </p:cNvPr>
          <p:cNvCxnSpPr>
            <a:cxnSpLocks/>
            <a:stCxn id="281" idx="1"/>
          </p:cNvCxnSpPr>
          <p:nvPr/>
        </p:nvCxnSpPr>
        <p:spPr>
          <a:xfrm flipH="1" flipV="1">
            <a:off x="906921" y="5199902"/>
            <a:ext cx="207817" cy="197226"/>
          </a:xfrm>
          <a:prstGeom prst="line">
            <a:avLst/>
          </a:prstGeom>
        </p:spPr>
        <p:style>
          <a:lnRef idx="3">
            <a:schemeClr val="dk1"/>
          </a:lnRef>
          <a:fillRef idx="0">
            <a:schemeClr val="dk1"/>
          </a:fillRef>
          <a:effectRef idx="2">
            <a:schemeClr val="dk1"/>
          </a:effectRef>
          <a:fontRef idx="minor">
            <a:schemeClr val="tx1"/>
          </a:fontRef>
        </p:style>
      </p:cxnSp>
      <p:cxnSp>
        <p:nvCxnSpPr>
          <p:cNvPr id="309" name="直接连接符 308">
            <a:extLst>
              <a:ext uri="{FF2B5EF4-FFF2-40B4-BE49-F238E27FC236}">
                <a16:creationId xmlns:a16="http://schemas.microsoft.com/office/drawing/2014/main" id="{E08F1311-1EB9-2F13-5AB4-03D67CDF0D4F}"/>
              </a:ext>
            </a:extLst>
          </p:cNvPr>
          <p:cNvCxnSpPr>
            <a:cxnSpLocks/>
            <a:stCxn id="281" idx="0"/>
            <a:endCxn id="282" idx="4"/>
          </p:cNvCxnSpPr>
          <p:nvPr/>
        </p:nvCxnSpPr>
        <p:spPr>
          <a:xfrm flipH="1" flipV="1">
            <a:off x="1153494" y="4961207"/>
            <a:ext cx="6707" cy="416044"/>
          </a:xfrm>
          <a:prstGeom prst="line">
            <a:avLst/>
          </a:prstGeom>
        </p:spPr>
        <p:style>
          <a:lnRef idx="3">
            <a:schemeClr val="dk1"/>
          </a:lnRef>
          <a:fillRef idx="0">
            <a:schemeClr val="dk1"/>
          </a:fillRef>
          <a:effectRef idx="2">
            <a:schemeClr val="dk1"/>
          </a:effectRef>
          <a:fontRef idx="minor">
            <a:schemeClr val="tx1"/>
          </a:fontRef>
        </p:style>
      </p:cxnSp>
      <p:pic>
        <p:nvPicPr>
          <p:cNvPr id="312" name="图片 311">
            <a:extLst>
              <a:ext uri="{FF2B5EF4-FFF2-40B4-BE49-F238E27FC236}">
                <a16:creationId xmlns:a16="http://schemas.microsoft.com/office/drawing/2014/main" id="{6F89EC19-120B-F83B-EF7D-A4BC0744E3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4107" y="4448875"/>
            <a:ext cx="277200" cy="277200"/>
          </a:xfrm>
          <a:prstGeom prst="rect">
            <a:avLst/>
          </a:prstGeom>
        </p:spPr>
      </p:pic>
      <p:pic>
        <p:nvPicPr>
          <p:cNvPr id="313" name="图片 312">
            <a:extLst>
              <a:ext uri="{FF2B5EF4-FFF2-40B4-BE49-F238E27FC236}">
                <a16:creationId xmlns:a16="http://schemas.microsoft.com/office/drawing/2014/main" id="{005C37CE-4132-B20B-9965-4B4401E339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761" y="5029601"/>
            <a:ext cx="277200" cy="277200"/>
          </a:xfrm>
          <a:prstGeom prst="rect">
            <a:avLst/>
          </a:prstGeom>
        </p:spPr>
      </p:pic>
      <p:pic>
        <p:nvPicPr>
          <p:cNvPr id="316" name="图片 315">
            <a:extLst>
              <a:ext uri="{FF2B5EF4-FFF2-40B4-BE49-F238E27FC236}">
                <a16:creationId xmlns:a16="http://schemas.microsoft.com/office/drawing/2014/main" id="{6E12AC0E-381A-F85E-4CFC-5B12644AABC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0071" y="4830071"/>
            <a:ext cx="277200" cy="277200"/>
          </a:xfrm>
          <a:prstGeom prst="rect">
            <a:avLst/>
          </a:prstGeom>
        </p:spPr>
      </p:pic>
      <p:pic>
        <p:nvPicPr>
          <p:cNvPr id="317" name="图片 316">
            <a:extLst>
              <a:ext uri="{FF2B5EF4-FFF2-40B4-BE49-F238E27FC236}">
                <a16:creationId xmlns:a16="http://schemas.microsoft.com/office/drawing/2014/main" id="{0E0567A8-CA4F-8AE5-F240-D2ED01216A8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5604" y="5510763"/>
            <a:ext cx="277200" cy="277200"/>
          </a:xfrm>
          <a:prstGeom prst="rect">
            <a:avLst/>
          </a:prstGeom>
        </p:spPr>
      </p:pic>
      <p:pic>
        <p:nvPicPr>
          <p:cNvPr id="318" name="图片 317">
            <a:extLst>
              <a:ext uri="{FF2B5EF4-FFF2-40B4-BE49-F238E27FC236}">
                <a16:creationId xmlns:a16="http://schemas.microsoft.com/office/drawing/2014/main" id="{E67A5629-9458-D4E1-6A11-1DBB7270F2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6839" y="4566926"/>
            <a:ext cx="277200" cy="277200"/>
          </a:xfrm>
          <a:prstGeom prst="rect">
            <a:avLst/>
          </a:prstGeom>
        </p:spPr>
      </p:pic>
      <p:pic>
        <p:nvPicPr>
          <p:cNvPr id="319" name="图片 318">
            <a:extLst>
              <a:ext uri="{FF2B5EF4-FFF2-40B4-BE49-F238E27FC236}">
                <a16:creationId xmlns:a16="http://schemas.microsoft.com/office/drawing/2014/main" id="{E11D0C98-5865-2A56-13AE-67037189C9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8588" y="5360408"/>
            <a:ext cx="277200" cy="277200"/>
          </a:xfrm>
          <a:prstGeom prst="rect">
            <a:avLst/>
          </a:prstGeom>
        </p:spPr>
      </p:pic>
      <p:cxnSp>
        <p:nvCxnSpPr>
          <p:cNvPr id="320" name="直接箭头连接符 319">
            <a:extLst>
              <a:ext uri="{FF2B5EF4-FFF2-40B4-BE49-F238E27FC236}">
                <a16:creationId xmlns:a16="http://schemas.microsoft.com/office/drawing/2014/main" id="{14E7E9FE-5DC8-AB83-118B-7DDEC128C5A2}"/>
              </a:ext>
            </a:extLst>
          </p:cNvPr>
          <p:cNvCxnSpPr>
            <a:cxnSpLocks/>
          </p:cNvCxnSpPr>
          <p:nvPr/>
        </p:nvCxnSpPr>
        <p:spPr>
          <a:xfrm>
            <a:off x="1231593" y="5200562"/>
            <a:ext cx="518333"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22" name="文本框 321">
            <a:extLst>
              <a:ext uri="{FF2B5EF4-FFF2-40B4-BE49-F238E27FC236}">
                <a16:creationId xmlns:a16="http://schemas.microsoft.com/office/drawing/2014/main" id="{DA180AF7-5F4D-44C0-F0A9-748DD0872B2B}"/>
              </a:ext>
            </a:extLst>
          </p:cNvPr>
          <p:cNvSpPr txBox="1"/>
          <p:nvPr/>
        </p:nvSpPr>
        <p:spPr>
          <a:xfrm>
            <a:off x="1199840" y="4906239"/>
            <a:ext cx="656569" cy="307777"/>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Input</a:t>
            </a:r>
            <a:endParaRPr lang="zh-CN" altLang="en-US" sz="1400" dirty="0">
              <a:latin typeface="Times New Roman" panose="02020603050405020304" pitchFamily="18" charset="0"/>
              <a:cs typeface="Times New Roman" panose="02020603050405020304" pitchFamily="18" charset="0"/>
            </a:endParaRPr>
          </a:p>
        </p:txBody>
      </p:sp>
      <p:sp>
        <p:nvSpPr>
          <p:cNvPr id="323" name="矩形: 圆角 322">
            <a:extLst>
              <a:ext uri="{FF2B5EF4-FFF2-40B4-BE49-F238E27FC236}">
                <a16:creationId xmlns:a16="http://schemas.microsoft.com/office/drawing/2014/main" id="{62EAF4AA-9CEE-20BD-5AE5-FD2D842B7A35}"/>
              </a:ext>
            </a:extLst>
          </p:cNvPr>
          <p:cNvSpPr/>
          <p:nvPr/>
        </p:nvSpPr>
        <p:spPr>
          <a:xfrm>
            <a:off x="692828" y="3514956"/>
            <a:ext cx="6577547" cy="852720"/>
          </a:xfrm>
          <a:prstGeom prst="roundRect">
            <a:avLst/>
          </a:prstGeom>
          <a:solidFill>
            <a:srgbClr val="FAEDB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25" name="连接符: 曲线 324">
            <a:extLst>
              <a:ext uri="{FF2B5EF4-FFF2-40B4-BE49-F238E27FC236}">
                <a16:creationId xmlns:a16="http://schemas.microsoft.com/office/drawing/2014/main" id="{F79C0111-8F9A-1371-1A12-DFB77E95E559}"/>
              </a:ext>
            </a:extLst>
          </p:cNvPr>
          <p:cNvCxnSpPr>
            <a:cxnSpLocks/>
            <a:endCxn id="322" idx="0"/>
          </p:cNvCxnSpPr>
          <p:nvPr/>
        </p:nvCxnSpPr>
        <p:spPr>
          <a:xfrm rot="16200000" flipH="1">
            <a:off x="1192207" y="4570321"/>
            <a:ext cx="512436" cy="159400"/>
          </a:xfrm>
          <a:prstGeom prst="curvedConnector3">
            <a:avLst>
              <a:gd name="adj1" fmla="val 50000"/>
            </a:avLst>
          </a:prstGeom>
          <a:ln>
            <a:solidFill>
              <a:srgbClr val="FFC000"/>
            </a:solidFill>
            <a:prstDash val="dash"/>
            <a:headEnd type="none" w="med" len="med"/>
            <a:tailEnd type="arrow" w="med" len="med"/>
          </a:ln>
        </p:spPr>
        <p:style>
          <a:lnRef idx="3">
            <a:schemeClr val="dk1"/>
          </a:lnRef>
          <a:fillRef idx="0">
            <a:schemeClr val="dk1"/>
          </a:fillRef>
          <a:effectRef idx="2">
            <a:schemeClr val="dk1"/>
          </a:effectRef>
          <a:fontRef idx="minor">
            <a:schemeClr val="tx1"/>
          </a:fontRef>
        </p:style>
      </p:cxnSp>
      <mc:AlternateContent xmlns:mc="http://schemas.openxmlformats.org/markup-compatibility/2006">
        <mc:Choice xmlns:a14="http://schemas.microsoft.com/office/drawing/2010/main" Requires="a14">
          <p:sp>
            <p:nvSpPr>
              <p:cNvPr id="331" name="文本框 330">
                <a:extLst>
                  <a:ext uri="{FF2B5EF4-FFF2-40B4-BE49-F238E27FC236}">
                    <a16:creationId xmlns:a16="http://schemas.microsoft.com/office/drawing/2014/main" id="{D613E7C2-8077-2788-1098-6DC75536EAC8}"/>
                  </a:ext>
                </a:extLst>
              </p:cNvPr>
              <p:cNvSpPr txBox="1"/>
              <p:nvPr/>
            </p:nvSpPr>
            <p:spPr>
              <a:xfrm>
                <a:off x="689120" y="3452867"/>
                <a:ext cx="6742494" cy="971420"/>
              </a:xfrm>
              <a:prstGeom prst="rect">
                <a:avLst/>
              </a:prstGeom>
              <a:noFill/>
            </p:spPr>
            <p:txBody>
              <a:bodyPr wrap="square">
                <a:spAutoFit/>
              </a:bodyPr>
              <a:lstStyle/>
              <a:p>
                <a:r>
                  <a:rPr lang="en-US" altLang="zh-CN" sz="1400" b="1" i="1" dirty="0">
                    <a:latin typeface="Times New Roman" panose="02020603050405020304" pitchFamily="18" charset="0"/>
                    <a:cs typeface="Times New Roman" panose="02020603050405020304" pitchFamily="18" charset="0"/>
                  </a:rPr>
                  <a:t>User prompt</a:t>
                </a:r>
                <a:r>
                  <a:rPr lang="en-US" altLang="zh-CN" sz="1400" i="1" dirty="0">
                    <a:latin typeface="Times New Roman" panose="02020603050405020304" pitchFamily="18" charset="0"/>
                    <a:cs typeface="Times New Roman" panose="02020603050405020304" pitchFamily="18" charset="0"/>
                  </a:rPr>
                  <a:t>:</a:t>
                </a:r>
                <a:r>
                  <a:rPr lang="zh-CN" altLang="en-US" sz="1400" i="1" dirty="0">
                    <a:latin typeface="Times New Roman" panose="02020603050405020304" pitchFamily="18" charset="0"/>
                    <a:cs typeface="Times New Roman" panose="02020603050405020304" pitchFamily="18" charset="0"/>
                  </a:rPr>
                  <a:t> </a:t>
                </a:r>
                <a:r>
                  <a:rPr lang="en-US" altLang="zh-CN" sz="1400" i="1" dirty="0">
                    <a:latin typeface="Times New Roman" panose="02020603050405020304" pitchFamily="18" charset="0"/>
                    <a:cs typeface="Times New Roman" panose="02020603050405020304" pitchFamily="18" charset="0"/>
                  </a:rPr>
                  <a:t>In the context of graph neural networks … Given </a:t>
                </a:r>
                <a:r>
                  <a:rPr lang="en-US" altLang="zh-CN" sz="1400" i="1" dirty="0">
                    <a:solidFill>
                      <a:srgbClr val="FF0000"/>
                    </a:solidFill>
                    <a:latin typeface="Times New Roman" panose="02020603050405020304" pitchFamily="18" charset="0"/>
                    <a:cs typeface="Times New Roman" panose="02020603050405020304" pitchFamily="18" charset="0"/>
                  </a:rPr>
                  <a:t>textual information </a:t>
                </a:r>
                <a:r>
                  <a:rPr lang="en-US" altLang="zh-CN" sz="1400" i="1" dirty="0">
                    <a:latin typeface="Times New Roman" panose="02020603050405020304" pitchFamily="18" charset="0"/>
                    <a:cs typeface="Times New Roman" panose="02020603050405020304" pitchFamily="18" charset="0"/>
                  </a:rPr>
                  <a:t>and </a:t>
                </a:r>
                <a:r>
                  <a:rPr lang="en-US" altLang="zh-CN" sz="1400" i="1" dirty="0">
                    <a:solidFill>
                      <a:srgbClr val="FF0000"/>
                    </a:solidFill>
                    <a:latin typeface="Times New Roman" panose="02020603050405020304" pitchFamily="18" charset="0"/>
                    <a:cs typeface="Times New Roman" panose="02020603050405020304" pitchFamily="18" charset="0"/>
                  </a:rPr>
                  <a:t>adjacency relationship </a:t>
                </a:r>
                <a:r>
                  <a:rPr lang="en-US" altLang="zh-CN" sz="1400" i="1" dirty="0">
                    <a:latin typeface="Times New Roman" panose="02020603050405020304" pitchFamily="18" charset="0"/>
                    <a:cs typeface="Times New Roman" panose="02020603050405020304" pitchFamily="18" charset="0"/>
                  </a:rPr>
                  <a:t>about two nodes, provide corresponding prompts to </a:t>
                </a:r>
                <a:r>
                  <a:rPr lang="en-US" altLang="zh-CN" sz="1400" i="1" dirty="0">
                    <a:solidFill>
                      <a:srgbClr val="FF0000"/>
                    </a:solidFill>
                    <a:latin typeface="Times New Roman" panose="02020603050405020304" pitchFamily="18" charset="0"/>
                    <a:cs typeface="Times New Roman" panose="02020603050405020304" pitchFamily="18" charset="0"/>
                  </a:rPr>
                  <a:t>mislead</a:t>
                </a:r>
                <a:r>
                  <a:rPr lang="en-US" altLang="zh-CN" sz="1400" i="1" dirty="0">
                    <a:latin typeface="Times New Roman" panose="02020603050405020304" pitchFamily="18" charset="0"/>
                    <a:cs typeface="Times New Roman" panose="02020603050405020304" pitchFamily="18" charset="0"/>
                  </a:rPr>
                  <a:t> the surrogate model. You should provide prompts for the </a:t>
                </a:r>
                <a:r>
                  <a:rPr lang="en-US" altLang="zh-CN" sz="1400" i="1" dirty="0">
                    <a:solidFill>
                      <a:srgbClr val="FF0000"/>
                    </a:solidFill>
                    <a:latin typeface="Times New Roman" panose="02020603050405020304" pitchFamily="18" charset="0"/>
                    <a:cs typeface="Times New Roman" panose="02020603050405020304" pitchFamily="18" charset="0"/>
                  </a:rPr>
                  <a:t>title </a:t>
                </a:r>
                <a:r>
                  <a:rPr lang="en-US" altLang="zh-CN" sz="1400" i="1" dirty="0">
                    <a:latin typeface="Times New Roman" panose="02020603050405020304" pitchFamily="18" charset="0"/>
                    <a:cs typeface="Times New Roman" panose="02020603050405020304" pitchFamily="18" charset="0"/>
                  </a:rPr>
                  <a:t>and</a:t>
                </a:r>
                <a:r>
                  <a:rPr lang="en-US" altLang="zh-CN" sz="1400" i="1" dirty="0">
                    <a:solidFill>
                      <a:srgbClr val="FF0000"/>
                    </a:solidFill>
                    <a:latin typeface="Times New Roman" panose="02020603050405020304" pitchFamily="18" charset="0"/>
                    <a:cs typeface="Times New Roman" panose="02020603050405020304" pitchFamily="18" charset="0"/>
                  </a:rPr>
                  <a:t> abstract </a:t>
                </a:r>
                <a:r>
                  <a:rPr lang="en-US" altLang="zh-CN" sz="1400" i="1" dirty="0">
                    <a:latin typeface="Times New Roman" panose="02020603050405020304" pitchFamily="18" charset="0"/>
                    <a:cs typeface="Times New Roman" panose="02020603050405020304" pitchFamily="18" charset="0"/>
                  </a:rPr>
                  <a:t>formatted in JSON. </a:t>
                </a:r>
              </a:p>
              <a:p>
                <a:r>
                  <a:rPr lang="en-US" altLang="zh-CN" sz="1400" b="1" i="1" dirty="0">
                    <a:latin typeface="Times New Roman" panose="02020603050405020304" pitchFamily="18" charset="0"/>
                    <a:cs typeface="Times New Roman" panose="02020603050405020304" pitchFamily="18" charset="0"/>
                  </a:rPr>
                  <a:t>User content</a:t>
                </a:r>
                <a:r>
                  <a:rPr lang="en-US" altLang="zh-CN" sz="1400" i="1" dirty="0">
                    <a:latin typeface="Times New Roman" panose="02020603050405020304" pitchFamily="18" charset="0"/>
                    <a:cs typeface="Times New Roman" panose="02020603050405020304" pitchFamily="18" charset="0"/>
                  </a:rPr>
                  <a:t>: Node </a:t>
                </a:r>
                <a14:m>
                  <m:oMath xmlns:m="http://schemas.openxmlformats.org/officeDocument/2006/math">
                    <m:sSub>
                      <m:sSubPr>
                        <m:ctrlPr>
                          <a:rPr lang="en-US" altLang="zh-CN" sz="1400" i="1" smtClean="0">
                            <a:latin typeface="Cambria Math" panose="02040503050406030204" pitchFamily="18" charset="0"/>
                            <a:cs typeface="Times New Roman" panose="02020603050405020304" pitchFamily="18" charset="0"/>
                          </a:rPr>
                        </m:ctrlPr>
                      </m:sSubPr>
                      <m:e>
                        <m:r>
                          <a:rPr lang="en-US" altLang="zh-CN" sz="1400" b="0" i="1" smtClean="0">
                            <a:latin typeface="Cambria Math" panose="02040503050406030204" pitchFamily="18" charset="0"/>
                            <a:cs typeface="Times New Roman" panose="02020603050405020304" pitchFamily="18" charset="0"/>
                          </a:rPr>
                          <m:t>𝑣</m:t>
                        </m:r>
                      </m:e>
                      <m:sub>
                        <m:r>
                          <a:rPr lang="en-US" altLang="zh-CN" sz="1400" b="0" i="1" smtClean="0">
                            <a:latin typeface="Cambria Math" panose="02040503050406030204" pitchFamily="18" charset="0"/>
                            <a:cs typeface="Times New Roman" panose="02020603050405020304" pitchFamily="18" charset="0"/>
                          </a:rPr>
                          <m:t>𝑖</m:t>
                        </m:r>
                      </m:sub>
                    </m:sSub>
                  </m:oMath>
                </a14:m>
                <a:r>
                  <a:rPr lang="en-US" altLang="zh-CN" sz="1400" i="1" dirty="0">
                    <a:latin typeface="Times New Roman" panose="02020603050405020304" pitchFamily="18" charset="0"/>
                    <a:cs typeface="Times New Roman" panose="02020603050405020304" pitchFamily="18" charset="0"/>
                  </a:rPr>
                  <a:t>: {title, abstract}. Node </a:t>
                </a:r>
                <a14:m>
                  <m:oMath xmlns:m="http://schemas.openxmlformats.org/officeDocument/2006/math">
                    <m:sSub>
                      <m:sSubPr>
                        <m:ctrlPr>
                          <a:rPr lang="en-US" altLang="zh-CN" sz="1400" i="1">
                            <a:latin typeface="Cambria Math" panose="02040503050406030204" pitchFamily="18" charset="0"/>
                            <a:cs typeface="Times New Roman" panose="02020603050405020304" pitchFamily="18" charset="0"/>
                          </a:rPr>
                        </m:ctrlPr>
                      </m:sSubPr>
                      <m:e>
                        <m:r>
                          <a:rPr lang="en-US" altLang="zh-CN" sz="1400" i="1" smtClean="0">
                            <a:latin typeface="Cambria Math" panose="02040503050406030204" pitchFamily="18" charset="0"/>
                            <a:cs typeface="Times New Roman" panose="02020603050405020304" pitchFamily="18" charset="0"/>
                          </a:rPr>
                          <m:t>𝑣</m:t>
                        </m:r>
                      </m:e>
                      <m:sub>
                        <m:r>
                          <a:rPr lang="en-US" altLang="zh-CN" sz="1400" b="0" i="1" smtClean="0">
                            <a:latin typeface="Cambria Math" panose="02040503050406030204" pitchFamily="18" charset="0"/>
                            <a:cs typeface="Times New Roman" panose="02020603050405020304" pitchFamily="18" charset="0"/>
                          </a:rPr>
                          <m:t>𝑗</m:t>
                        </m:r>
                      </m:sub>
                    </m:sSub>
                  </m:oMath>
                </a14:m>
                <a:r>
                  <a:rPr lang="en-US" altLang="zh-CN" sz="1400" i="1" dirty="0">
                    <a:latin typeface="Times New Roman" panose="02020603050405020304" pitchFamily="18" charset="0"/>
                    <a:cs typeface="Times New Roman" panose="02020603050405020304" pitchFamily="18" charset="0"/>
                  </a:rPr>
                  <a:t>: {title, abstract}.</a:t>
                </a:r>
                <a:r>
                  <a:rPr lang="en-US" altLang="zh-CN" sz="1400" i="1" dirty="0">
                    <a:cs typeface="Times New Roman" panose="02020603050405020304" pitchFamily="18" charset="0"/>
                  </a:rPr>
                  <a:t> </a:t>
                </a:r>
                <a14:m>
                  <m:oMath xmlns:m="http://schemas.openxmlformats.org/officeDocument/2006/math">
                    <m:sSub>
                      <m:sSubPr>
                        <m:ctrlPr>
                          <a:rPr lang="en-US" altLang="zh-CN" sz="1400" i="1">
                            <a:latin typeface="Cambria Math" panose="02040503050406030204" pitchFamily="18" charset="0"/>
                            <a:cs typeface="Times New Roman" panose="02020603050405020304" pitchFamily="18" charset="0"/>
                          </a:rPr>
                        </m:ctrlPr>
                      </m:sSubPr>
                      <m:e>
                        <m:r>
                          <a:rPr lang="en-US" altLang="zh-CN" sz="1400" i="1" smtClean="0">
                            <a:latin typeface="Cambria Math" panose="02040503050406030204" pitchFamily="18" charset="0"/>
                            <a:cs typeface="Times New Roman" panose="02020603050405020304" pitchFamily="18" charset="0"/>
                          </a:rPr>
                          <m:t>𝑣</m:t>
                        </m:r>
                      </m:e>
                      <m:sub>
                        <m:r>
                          <a:rPr lang="en-US" altLang="zh-CN" sz="1400" i="1" smtClean="0">
                            <a:latin typeface="Cambria Math" panose="02040503050406030204" pitchFamily="18" charset="0"/>
                            <a:cs typeface="Times New Roman" panose="02020603050405020304" pitchFamily="18" charset="0"/>
                          </a:rPr>
                          <m:t>𝑖</m:t>
                        </m:r>
                      </m:sub>
                    </m:sSub>
                  </m:oMath>
                </a14:m>
                <a:r>
                  <a:rPr lang="en-US" altLang="zh-CN" sz="1400" i="1" dirty="0">
                    <a:latin typeface="Times New Roman" panose="02020603050405020304" pitchFamily="18" charset="0"/>
                    <a:cs typeface="Times New Roman" panose="02020603050405020304" pitchFamily="18" charset="0"/>
                  </a:rPr>
                  <a:t> </a:t>
                </a:r>
                <a14:m>
                  <m:oMath xmlns:m="http://schemas.openxmlformats.org/officeDocument/2006/math">
                    <m:r>
                      <a:rPr lang="en-US" altLang="zh-CN" sz="1400" b="0" i="1" smtClean="0">
                        <a:latin typeface="Cambria Math" panose="02040503050406030204" pitchFamily="18" charset="0"/>
                        <a:cs typeface="Times New Roman" panose="02020603050405020304" pitchFamily="18" charset="0"/>
                      </a:rPr>
                      <m:t>      </m:t>
                    </m:r>
                    <m:sSub>
                      <m:sSubPr>
                        <m:ctrlPr>
                          <a:rPr lang="en-US" altLang="zh-CN" sz="1400" i="1">
                            <a:latin typeface="Cambria Math" panose="02040503050406030204" pitchFamily="18" charset="0"/>
                            <a:cs typeface="Times New Roman" panose="02020603050405020304" pitchFamily="18" charset="0"/>
                          </a:rPr>
                        </m:ctrlPr>
                      </m:sSubPr>
                      <m:e>
                        <m:r>
                          <a:rPr lang="en-US" altLang="zh-CN" sz="1400" i="1" smtClean="0">
                            <a:latin typeface="Cambria Math" panose="02040503050406030204" pitchFamily="18" charset="0"/>
                            <a:cs typeface="Times New Roman" panose="02020603050405020304" pitchFamily="18" charset="0"/>
                          </a:rPr>
                          <m:t>𝑣</m:t>
                        </m:r>
                      </m:e>
                      <m:sub>
                        <m:r>
                          <a:rPr lang="en-US" altLang="zh-CN" sz="1400" b="0" i="1" smtClean="0">
                            <a:latin typeface="Cambria Math" panose="02040503050406030204" pitchFamily="18" charset="0"/>
                            <a:cs typeface="Times New Roman" panose="02020603050405020304" pitchFamily="18" charset="0"/>
                          </a:rPr>
                          <m:t>𝑗</m:t>
                        </m:r>
                      </m:sub>
                    </m:sSub>
                  </m:oMath>
                </a14:m>
                <a:r>
                  <a:rPr lang="en-US" altLang="zh-CN" sz="1400" i="1" dirty="0">
                    <a:latin typeface="Times New Roman" panose="02020603050405020304" pitchFamily="18" charset="0"/>
                    <a:cs typeface="Times New Roman" panose="02020603050405020304" pitchFamily="18" charset="0"/>
                  </a:rPr>
                  <a:t> </a:t>
                </a:r>
                <a:endParaRPr lang="zh-CN" altLang="en-US" sz="1400" i="1" dirty="0">
                  <a:latin typeface="Times New Roman" panose="02020603050405020304" pitchFamily="18" charset="0"/>
                  <a:cs typeface="Times New Roman" panose="02020603050405020304" pitchFamily="18" charset="0"/>
                </a:endParaRPr>
              </a:p>
            </p:txBody>
          </p:sp>
        </mc:Choice>
        <mc:Fallback>
          <p:sp>
            <p:nvSpPr>
              <p:cNvPr id="331" name="文本框 330">
                <a:extLst>
                  <a:ext uri="{FF2B5EF4-FFF2-40B4-BE49-F238E27FC236}">
                    <a16:creationId xmlns:a16="http://schemas.microsoft.com/office/drawing/2014/main" id="{D613E7C2-8077-2788-1098-6DC75536EAC8}"/>
                  </a:ext>
                </a:extLst>
              </p:cNvPr>
              <p:cNvSpPr txBox="1">
                <a:spLocks noRot="1" noChangeAspect="1" noMove="1" noResize="1" noEditPoints="1" noAdjustHandles="1" noChangeArrowheads="1" noChangeShapeType="1" noTextEdit="1"/>
              </p:cNvSpPr>
              <p:nvPr/>
            </p:nvSpPr>
            <p:spPr>
              <a:xfrm>
                <a:off x="689120" y="3452867"/>
                <a:ext cx="6742494" cy="971420"/>
              </a:xfrm>
              <a:prstGeom prst="rect">
                <a:avLst/>
              </a:prstGeom>
              <a:blipFill>
                <a:blip r:embed="rId8"/>
                <a:stretch>
                  <a:fillRect l="-271" t="-625" b="-3750"/>
                </a:stretch>
              </a:blipFill>
            </p:spPr>
            <p:txBody>
              <a:bodyPr/>
              <a:lstStyle/>
              <a:p>
                <a:r>
                  <a:rPr lang="zh-CN" altLang="en-US">
                    <a:noFill/>
                  </a:rPr>
                  <a:t> </a:t>
                </a:r>
              </a:p>
            </p:txBody>
          </p:sp>
        </mc:Fallback>
      </mc:AlternateContent>
      <p:cxnSp>
        <p:nvCxnSpPr>
          <p:cNvPr id="332" name="直接箭头连接符 331">
            <a:extLst>
              <a:ext uri="{FF2B5EF4-FFF2-40B4-BE49-F238E27FC236}">
                <a16:creationId xmlns:a16="http://schemas.microsoft.com/office/drawing/2014/main" id="{174C642E-2532-B973-9766-70B08E9A63DD}"/>
              </a:ext>
            </a:extLst>
          </p:cNvPr>
          <p:cNvCxnSpPr>
            <a:cxnSpLocks/>
          </p:cNvCxnSpPr>
          <p:nvPr/>
        </p:nvCxnSpPr>
        <p:spPr>
          <a:xfrm>
            <a:off x="5723182" y="4281408"/>
            <a:ext cx="22319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344" name="图片 343">
            <a:extLst>
              <a:ext uri="{FF2B5EF4-FFF2-40B4-BE49-F238E27FC236}">
                <a16:creationId xmlns:a16="http://schemas.microsoft.com/office/drawing/2014/main" id="{1061CB81-FA02-3AFE-AFDB-52FCC4B537C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788133" y="4912063"/>
            <a:ext cx="644266" cy="644266"/>
          </a:xfrm>
          <a:prstGeom prst="rect">
            <a:avLst/>
          </a:prstGeom>
        </p:spPr>
      </p:pic>
      <p:pic>
        <p:nvPicPr>
          <p:cNvPr id="339" name="图片 338">
            <a:extLst>
              <a:ext uri="{FF2B5EF4-FFF2-40B4-BE49-F238E27FC236}">
                <a16:creationId xmlns:a16="http://schemas.microsoft.com/office/drawing/2014/main" id="{75B7403D-EAFA-E6E3-0C23-1AD915F4F6D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117697" y="4735382"/>
            <a:ext cx="258664" cy="258664"/>
          </a:xfrm>
          <a:prstGeom prst="rect">
            <a:avLst/>
          </a:prstGeom>
        </p:spPr>
      </p:pic>
      <p:cxnSp>
        <p:nvCxnSpPr>
          <p:cNvPr id="347" name="直接箭头连接符 346">
            <a:extLst>
              <a:ext uri="{FF2B5EF4-FFF2-40B4-BE49-F238E27FC236}">
                <a16:creationId xmlns:a16="http://schemas.microsoft.com/office/drawing/2014/main" id="{8C00CCD5-DE60-1C7F-4D91-18596BFFCC61}"/>
              </a:ext>
            </a:extLst>
          </p:cNvPr>
          <p:cNvCxnSpPr>
            <a:cxnSpLocks/>
          </p:cNvCxnSpPr>
          <p:nvPr/>
        </p:nvCxnSpPr>
        <p:spPr>
          <a:xfrm>
            <a:off x="2498002" y="5177055"/>
            <a:ext cx="41526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49" name="文本框 348">
            <a:extLst>
              <a:ext uri="{FF2B5EF4-FFF2-40B4-BE49-F238E27FC236}">
                <a16:creationId xmlns:a16="http://schemas.microsoft.com/office/drawing/2014/main" id="{0EC41EA0-D25E-F815-3249-86B3192AF8DF}"/>
              </a:ext>
            </a:extLst>
          </p:cNvPr>
          <p:cNvSpPr txBox="1"/>
          <p:nvPr/>
        </p:nvSpPr>
        <p:spPr>
          <a:xfrm>
            <a:off x="2371030" y="4884061"/>
            <a:ext cx="728099" cy="307777"/>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Output</a:t>
            </a:r>
            <a:endParaRPr lang="zh-CN" altLang="en-US" sz="1400" dirty="0">
              <a:latin typeface="Times New Roman" panose="02020603050405020304" pitchFamily="18" charset="0"/>
              <a:cs typeface="Times New Roman" panose="02020603050405020304" pitchFamily="18" charset="0"/>
            </a:endParaRPr>
          </a:p>
        </p:txBody>
      </p:sp>
      <p:sp>
        <p:nvSpPr>
          <p:cNvPr id="352" name="矩形: 圆角 351">
            <a:extLst>
              <a:ext uri="{FF2B5EF4-FFF2-40B4-BE49-F238E27FC236}">
                <a16:creationId xmlns:a16="http://schemas.microsoft.com/office/drawing/2014/main" id="{16E1814E-50BE-FD8B-DD12-F2BA08E2B693}"/>
              </a:ext>
            </a:extLst>
          </p:cNvPr>
          <p:cNvSpPr/>
          <p:nvPr/>
        </p:nvSpPr>
        <p:spPr>
          <a:xfrm>
            <a:off x="133984" y="6124667"/>
            <a:ext cx="3940583" cy="695864"/>
          </a:xfrm>
          <a:prstGeom prst="roundRect">
            <a:avLst/>
          </a:prstGeom>
          <a:solidFill>
            <a:srgbClr val="A9D18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3" name="文本框 352">
            <a:extLst>
              <a:ext uri="{FF2B5EF4-FFF2-40B4-BE49-F238E27FC236}">
                <a16:creationId xmlns:a16="http://schemas.microsoft.com/office/drawing/2014/main" id="{4BEBE0C1-3E8A-77B4-7C8B-A31990BF45C5}"/>
              </a:ext>
            </a:extLst>
          </p:cNvPr>
          <p:cNvSpPr txBox="1"/>
          <p:nvPr/>
        </p:nvSpPr>
        <p:spPr>
          <a:xfrm>
            <a:off x="150130" y="6091602"/>
            <a:ext cx="3977377" cy="738664"/>
          </a:xfrm>
          <a:prstGeom prst="rect">
            <a:avLst/>
          </a:prstGeom>
          <a:noFill/>
        </p:spPr>
        <p:txBody>
          <a:bodyPr wrap="square">
            <a:spAutoFit/>
          </a:bodyPr>
          <a:lstStyle/>
          <a:p>
            <a:r>
              <a:rPr lang="en-US" altLang="zh-CN" sz="1400" b="1" i="1" dirty="0">
                <a:latin typeface="Times New Roman" panose="02020603050405020304" pitchFamily="18" charset="0"/>
                <a:cs typeface="Times New Roman" panose="02020603050405020304" pitchFamily="18" charset="0"/>
              </a:rPr>
              <a:t>Instruction: </a:t>
            </a:r>
            <a:r>
              <a:rPr lang="en-US" altLang="zh-CN" sz="1400" i="1" dirty="0">
                <a:solidFill>
                  <a:srgbClr val="FF0000"/>
                </a:solidFill>
                <a:latin typeface="Times New Roman" panose="02020603050405020304" pitchFamily="18" charset="0"/>
                <a:cs typeface="Times New Roman" panose="02020603050405020304" pitchFamily="18" charset="0"/>
              </a:rPr>
              <a:t>user prompt </a:t>
            </a:r>
            <a:r>
              <a:rPr lang="en-US" altLang="zh-CN" sz="1400" i="1" dirty="0">
                <a:latin typeface="Times New Roman" panose="02020603050405020304" pitchFamily="18" charset="0"/>
                <a:cs typeface="Times New Roman" panose="02020603050405020304" pitchFamily="18" charset="0"/>
              </a:rPr>
              <a:t>from the LLM.</a:t>
            </a:r>
          </a:p>
          <a:p>
            <a:r>
              <a:rPr lang="en-US" altLang="zh-CN" sz="1400" b="1" i="1" dirty="0">
                <a:latin typeface="Times New Roman" panose="02020603050405020304" pitchFamily="18" charset="0"/>
                <a:cs typeface="Times New Roman" panose="02020603050405020304" pitchFamily="18" charset="0"/>
              </a:rPr>
              <a:t>Input : </a:t>
            </a:r>
            <a:r>
              <a:rPr lang="en-US" altLang="zh-CN" sz="1400" i="1" dirty="0">
                <a:solidFill>
                  <a:srgbClr val="FF0000"/>
                </a:solidFill>
                <a:latin typeface="Times New Roman" panose="02020603050405020304" pitchFamily="18" charset="0"/>
                <a:cs typeface="Times New Roman" panose="02020603050405020304" pitchFamily="18" charset="0"/>
              </a:rPr>
              <a:t>user content </a:t>
            </a:r>
            <a:r>
              <a:rPr lang="en-US" altLang="zh-CN" sz="1400" i="1" dirty="0">
                <a:latin typeface="Times New Roman" panose="02020603050405020304" pitchFamily="18" charset="0"/>
                <a:cs typeface="Times New Roman" panose="02020603050405020304" pitchFamily="18" charset="0"/>
              </a:rPr>
              <a:t>from the input LLM.</a:t>
            </a:r>
          </a:p>
          <a:p>
            <a:r>
              <a:rPr lang="en-US" altLang="zh-CN" sz="1400" b="1" i="1" dirty="0">
                <a:latin typeface="Times New Roman" panose="02020603050405020304" pitchFamily="18" charset="0"/>
                <a:cs typeface="Times New Roman" panose="02020603050405020304" pitchFamily="18" charset="0"/>
              </a:rPr>
              <a:t>Output: t</a:t>
            </a:r>
            <a:r>
              <a:rPr lang="en-US" altLang="zh-CN" sz="1400" i="1" dirty="0">
                <a:latin typeface="Times New Roman" panose="02020603050405020304" pitchFamily="18" charset="0"/>
                <a:cs typeface="Times New Roman" panose="02020603050405020304" pitchFamily="18" charset="0"/>
              </a:rPr>
              <a:t>ext attribute graph with </a:t>
            </a:r>
            <a:r>
              <a:rPr lang="en-US" altLang="zh-CN" sz="1400" dirty="0">
                <a:solidFill>
                  <a:srgbClr val="FF0000"/>
                </a:solidFill>
                <a:latin typeface="Times New Roman" panose="02020603050405020304" pitchFamily="18" charset="0"/>
                <a:cs typeface="Times New Roman" panose="02020603050405020304" pitchFamily="18" charset="0"/>
              </a:rPr>
              <a:t>deceptive </a:t>
            </a:r>
            <a:r>
              <a:rPr lang="en-US" altLang="zh-CN" sz="1400" i="1" dirty="0">
                <a:solidFill>
                  <a:srgbClr val="FF0000"/>
                </a:solidFill>
                <a:latin typeface="Times New Roman" panose="02020603050405020304" pitchFamily="18" charset="0"/>
                <a:cs typeface="Times New Roman" panose="02020603050405020304" pitchFamily="18" charset="0"/>
              </a:rPr>
              <a:t>prompts.</a:t>
            </a:r>
          </a:p>
        </p:txBody>
      </p:sp>
      <p:pic>
        <p:nvPicPr>
          <p:cNvPr id="354" name="图片 353">
            <a:extLst>
              <a:ext uri="{FF2B5EF4-FFF2-40B4-BE49-F238E27FC236}">
                <a16:creationId xmlns:a16="http://schemas.microsoft.com/office/drawing/2014/main" id="{6EAD5ABA-95B3-2D44-22BF-3C5AE9B08CD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84425" y="4621462"/>
            <a:ext cx="892473" cy="957600"/>
          </a:xfrm>
          <a:prstGeom prst="rect">
            <a:avLst/>
          </a:prstGeom>
        </p:spPr>
      </p:pic>
      <p:sp>
        <p:nvSpPr>
          <p:cNvPr id="355" name="文本框 354">
            <a:extLst>
              <a:ext uri="{FF2B5EF4-FFF2-40B4-BE49-F238E27FC236}">
                <a16:creationId xmlns:a16="http://schemas.microsoft.com/office/drawing/2014/main" id="{4FF6B2A5-889B-6892-5A94-E8CD02998354}"/>
              </a:ext>
            </a:extLst>
          </p:cNvPr>
          <p:cNvSpPr txBox="1"/>
          <p:nvPr/>
        </p:nvSpPr>
        <p:spPr>
          <a:xfrm>
            <a:off x="4308657" y="5649000"/>
            <a:ext cx="1375698"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Surrogate</a:t>
            </a:r>
            <a:r>
              <a:rPr lang="zh-CN" altLang="en-US" sz="1400" dirty="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m</a:t>
            </a:r>
            <a:r>
              <a:rPr lang="zh-CN" altLang="en-US" sz="1400" dirty="0">
                <a:latin typeface="Times New Roman" panose="02020603050405020304" pitchFamily="18" charset="0"/>
                <a:cs typeface="Times New Roman" panose="02020603050405020304" pitchFamily="18" charset="0"/>
              </a:rPr>
              <a:t>odel</a:t>
            </a:r>
          </a:p>
        </p:txBody>
      </p:sp>
      <p:cxnSp>
        <p:nvCxnSpPr>
          <p:cNvPr id="356" name="直接箭头连接符 355">
            <a:extLst>
              <a:ext uri="{FF2B5EF4-FFF2-40B4-BE49-F238E27FC236}">
                <a16:creationId xmlns:a16="http://schemas.microsoft.com/office/drawing/2014/main" id="{3554F7FB-8B43-AB7C-26E5-50E0CD298694}"/>
              </a:ext>
            </a:extLst>
          </p:cNvPr>
          <p:cNvCxnSpPr>
            <a:cxnSpLocks/>
          </p:cNvCxnSpPr>
          <p:nvPr/>
        </p:nvCxnSpPr>
        <p:spPr>
          <a:xfrm>
            <a:off x="4017238" y="5102036"/>
            <a:ext cx="44638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58" name="连接符: 曲线 357">
            <a:extLst>
              <a:ext uri="{FF2B5EF4-FFF2-40B4-BE49-F238E27FC236}">
                <a16:creationId xmlns:a16="http://schemas.microsoft.com/office/drawing/2014/main" id="{AE24892F-3934-8E44-0C6A-4A2EE71C07A5}"/>
              </a:ext>
            </a:extLst>
          </p:cNvPr>
          <p:cNvCxnSpPr>
            <a:cxnSpLocks/>
          </p:cNvCxnSpPr>
          <p:nvPr/>
        </p:nvCxnSpPr>
        <p:spPr>
          <a:xfrm flipV="1">
            <a:off x="1813335" y="5300882"/>
            <a:ext cx="1412646" cy="757648"/>
          </a:xfrm>
          <a:prstGeom prst="curvedConnector3">
            <a:avLst>
              <a:gd name="adj1" fmla="val 50000"/>
            </a:avLst>
          </a:prstGeom>
          <a:ln>
            <a:solidFill>
              <a:schemeClr val="accent6">
                <a:lumMod val="75000"/>
              </a:schemeClr>
            </a:solidFill>
            <a:prstDash val="dash"/>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30" name="椭圆 29">
            <a:extLst>
              <a:ext uri="{FF2B5EF4-FFF2-40B4-BE49-F238E27FC236}">
                <a16:creationId xmlns:a16="http://schemas.microsoft.com/office/drawing/2014/main" id="{1B3297CD-BCE2-5F57-53C5-2D0BBFC528F8}"/>
              </a:ext>
            </a:extLst>
          </p:cNvPr>
          <p:cNvSpPr/>
          <p:nvPr/>
        </p:nvSpPr>
        <p:spPr>
          <a:xfrm>
            <a:off x="3033645" y="5099231"/>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31" name="椭圆 30">
            <a:extLst>
              <a:ext uri="{FF2B5EF4-FFF2-40B4-BE49-F238E27FC236}">
                <a16:creationId xmlns:a16="http://schemas.microsoft.com/office/drawing/2014/main" id="{6B90D785-65C3-C583-9BD8-C5F920DA8460}"/>
              </a:ext>
            </a:extLst>
          </p:cNvPr>
          <p:cNvSpPr/>
          <p:nvPr/>
        </p:nvSpPr>
        <p:spPr>
          <a:xfrm>
            <a:off x="3404069" y="5483907"/>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33" name="椭圆 32">
            <a:extLst>
              <a:ext uri="{FF2B5EF4-FFF2-40B4-BE49-F238E27FC236}">
                <a16:creationId xmlns:a16="http://schemas.microsoft.com/office/drawing/2014/main" id="{DA8C7AB6-268B-3954-142B-986E9409DD99}"/>
              </a:ext>
            </a:extLst>
          </p:cNvPr>
          <p:cNvSpPr/>
          <p:nvPr/>
        </p:nvSpPr>
        <p:spPr>
          <a:xfrm>
            <a:off x="3445870" y="4586998"/>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34" name="椭圆 33">
            <a:extLst>
              <a:ext uri="{FF2B5EF4-FFF2-40B4-BE49-F238E27FC236}">
                <a16:creationId xmlns:a16="http://schemas.microsoft.com/office/drawing/2014/main" id="{9F3C7EC1-22C0-32D1-8E39-727C1298AEBB}"/>
              </a:ext>
            </a:extLst>
          </p:cNvPr>
          <p:cNvSpPr/>
          <p:nvPr/>
        </p:nvSpPr>
        <p:spPr>
          <a:xfrm>
            <a:off x="3533393" y="5062450"/>
            <a:ext cx="128588" cy="135731"/>
          </a:xfrm>
          <a:prstGeom prst="ellipse">
            <a:avLst/>
          </a:prstGeom>
          <a:solidFill>
            <a:srgbClr val="EA332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37" name="椭圆 36">
            <a:extLst>
              <a:ext uri="{FF2B5EF4-FFF2-40B4-BE49-F238E27FC236}">
                <a16:creationId xmlns:a16="http://schemas.microsoft.com/office/drawing/2014/main" id="{E6294946-644E-7A20-6880-A064D64E0832}"/>
              </a:ext>
            </a:extLst>
          </p:cNvPr>
          <p:cNvSpPr/>
          <p:nvPr/>
        </p:nvSpPr>
        <p:spPr>
          <a:xfrm>
            <a:off x="3834987" y="5330384"/>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40" name="椭圆 39">
            <a:extLst>
              <a:ext uri="{FF2B5EF4-FFF2-40B4-BE49-F238E27FC236}">
                <a16:creationId xmlns:a16="http://schemas.microsoft.com/office/drawing/2014/main" id="{FE200E8E-2B5A-BDFC-C78A-866B9C7A6E6E}"/>
              </a:ext>
            </a:extLst>
          </p:cNvPr>
          <p:cNvSpPr/>
          <p:nvPr/>
        </p:nvSpPr>
        <p:spPr>
          <a:xfrm>
            <a:off x="3828280" y="4778609"/>
            <a:ext cx="128588" cy="135731"/>
          </a:xfrm>
          <a:prstGeom prst="ellipse">
            <a:avLst/>
          </a:prstGeom>
          <a:solidFill>
            <a:srgbClr val="EA332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cxnSp>
        <p:nvCxnSpPr>
          <p:cNvPr id="43" name="直接连接符 291">
            <a:extLst>
              <a:ext uri="{FF2B5EF4-FFF2-40B4-BE49-F238E27FC236}">
                <a16:creationId xmlns:a16="http://schemas.microsoft.com/office/drawing/2014/main" id="{9E8DD044-38B5-B553-DD08-389513370BEF}"/>
              </a:ext>
            </a:extLst>
          </p:cNvPr>
          <p:cNvCxnSpPr>
            <a:cxnSpLocks/>
            <a:stCxn id="30" idx="7"/>
            <a:endCxn id="33" idx="2"/>
          </p:cNvCxnSpPr>
          <p:nvPr/>
        </p:nvCxnSpPr>
        <p:spPr>
          <a:xfrm flipV="1">
            <a:off x="3143402" y="4654864"/>
            <a:ext cx="302468" cy="464244"/>
          </a:xfrm>
          <a:prstGeom prst="line">
            <a:avLst/>
          </a:prstGeom>
        </p:spPr>
        <p:style>
          <a:lnRef idx="3">
            <a:schemeClr val="dk1"/>
          </a:lnRef>
          <a:fillRef idx="0">
            <a:schemeClr val="dk1"/>
          </a:fillRef>
          <a:effectRef idx="2">
            <a:schemeClr val="dk1"/>
          </a:effectRef>
          <a:fontRef idx="minor">
            <a:schemeClr val="tx1"/>
          </a:fontRef>
        </p:style>
      </p:cxnSp>
      <p:cxnSp>
        <p:nvCxnSpPr>
          <p:cNvPr id="44" name="直接连接符 296">
            <a:extLst>
              <a:ext uri="{FF2B5EF4-FFF2-40B4-BE49-F238E27FC236}">
                <a16:creationId xmlns:a16="http://schemas.microsoft.com/office/drawing/2014/main" id="{6030F874-706A-9851-4340-F1608CD11B4D}"/>
              </a:ext>
            </a:extLst>
          </p:cNvPr>
          <p:cNvCxnSpPr>
            <a:cxnSpLocks/>
            <a:stCxn id="31" idx="1"/>
            <a:endCxn id="30" idx="5"/>
          </p:cNvCxnSpPr>
          <p:nvPr/>
        </p:nvCxnSpPr>
        <p:spPr>
          <a:xfrm flipH="1" flipV="1">
            <a:off x="3143402" y="5215085"/>
            <a:ext cx="279498" cy="288699"/>
          </a:xfrm>
          <a:prstGeom prst="line">
            <a:avLst/>
          </a:prstGeom>
        </p:spPr>
        <p:style>
          <a:lnRef idx="3">
            <a:schemeClr val="dk1"/>
          </a:lnRef>
          <a:fillRef idx="0">
            <a:schemeClr val="dk1"/>
          </a:fillRef>
          <a:effectRef idx="2">
            <a:schemeClr val="dk1"/>
          </a:effectRef>
          <a:fontRef idx="minor">
            <a:schemeClr val="tx1"/>
          </a:fontRef>
        </p:style>
      </p:cxnSp>
      <p:cxnSp>
        <p:nvCxnSpPr>
          <p:cNvPr id="45" name="直接连接符 297">
            <a:extLst>
              <a:ext uri="{FF2B5EF4-FFF2-40B4-BE49-F238E27FC236}">
                <a16:creationId xmlns:a16="http://schemas.microsoft.com/office/drawing/2014/main" id="{89BC7746-95DC-6AC1-5A71-F9F3C73D930F}"/>
              </a:ext>
            </a:extLst>
          </p:cNvPr>
          <p:cNvCxnSpPr>
            <a:cxnSpLocks/>
            <a:stCxn id="31" idx="7"/>
            <a:endCxn id="34" idx="4"/>
          </p:cNvCxnSpPr>
          <p:nvPr/>
        </p:nvCxnSpPr>
        <p:spPr>
          <a:xfrm flipV="1">
            <a:off x="3513826" y="5198181"/>
            <a:ext cx="83861" cy="305603"/>
          </a:xfrm>
          <a:prstGeom prst="line">
            <a:avLst/>
          </a:prstGeom>
        </p:spPr>
        <p:style>
          <a:lnRef idx="3">
            <a:schemeClr val="dk1"/>
          </a:lnRef>
          <a:fillRef idx="0">
            <a:schemeClr val="dk1"/>
          </a:fillRef>
          <a:effectRef idx="2">
            <a:schemeClr val="dk1"/>
          </a:effectRef>
          <a:fontRef idx="minor">
            <a:schemeClr val="tx1"/>
          </a:fontRef>
        </p:style>
      </p:cxnSp>
      <p:cxnSp>
        <p:nvCxnSpPr>
          <p:cNvPr id="46" name="直接连接符 302">
            <a:extLst>
              <a:ext uri="{FF2B5EF4-FFF2-40B4-BE49-F238E27FC236}">
                <a16:creationId xmlns:a16="http://schemas.microsoft.com/office/drawing/2014/main" id="{241776C9-3820-7D60-E1F4-FEDD0B3A4CCA}"/>
              </a:ext>
            </a:extLst>
          </p:cNvPr>
          <p:cNvCxnSpPr>
            <a:cxnSpLocks/>
            <a:stCxn id="34" idx="7"/>
            <a:endCxn id="40" idx="3"/>
          </p:cNvCxnSpPr>
          <p:nvPr/>
        </p:nvCxnSpPr>
        <p:spPr>
          <a:xfrm flipV="1">
            <a:off x="3643150" y="4894463"/>
            <a:ext cx="203961" cy="187864"/>
          </a:xfrm>
          <a:prstGeom prst="line">
            <a:avLst/>
          </a:prstGeom>
        </p:spPr>
        <p:style>
          <a:lnRef idx="3">
            <a:schemeClr val="dk1"/>
          </a:lnRef>
          <a:fillRef idx="0">
            <a:schemeClr val="dk1"/>
          </a:fillRef>
          <a:effectRef idx="2">
            <a:schemeClr val="dk1"/>
          </a:effectRef>
          <a:fontRef idx="minor">
            <a:schemeClr val="tx1"/>
          </a:fontRef>
        </p:style>
      </p:cxnSp>
      <p:cxnSp>
        <p:nvCxnSpPr>
          <p:cNvPr id="47" name="直接连接符 305">
            <a:extLst>
              <a:ext uri="{FF2B5EF4-FFF2-40B4-BE49-F238E27FC236}">
                <a16:creationId xmlns:a16="http://schemas.microsoft.com/office/drawing/2014/main" id="{70ADBDC7-ED89-3C93-1E2C-EC6C5525D42F}"/>
              </a:ext>
            </a:extLst>
          </p:cNvPr>
          <p:cNvCxnSpPr>
            <a:cxnSpLocks/>
            <a:stCxn id="37" idx="1"/>
          </p:cNvCxnSpPr>
          <p:nvPr/>
        </p:nvCxnSpPr>
        <p:spPr>
          <a:xfrm flipH="1" flipV="1">
            <a:off x="3646001" y="5153035"/>
            <a:ext cx="207817" cy="197226"/>
          </a:xfrm>
          <a:prstGeom prst="line">
            <a:avLst/>
          </a:prstGeom>
        </p:spPr>
        <p:style>
          <a:lnRef idx="3">
            <a:schemeClr val="dk1"/>
          </a:lnRef>
          <a:fillRef idx="0">
            <a:schemeClr val="dk1"/>
          </a:fillRef>
          <a:effectRef idx="2">
            <a:schemeClr val="dk1"/>
          </a:effectRef>
          <a:fontRef idx="minor">
            <a:schemeClr val="tx1"/>
          </a:fontRef>
        </p:style>
      </p:cxnSp>
      <p:cxnSp>
        <p:nvCxnSpPr>
          <p:cNvPr id="48" name="直接连接符 308">
            <a:extLst>
              <a:ext uri="{FF2B5EF4-FFF2-40B4-BE49-F238E27FC236}">
                <a16:creationId xmlns:a16="http://schemas.microsoft.com/office/drawing/2014/main" id="{03FBE773-C9A3-F357-32EE-C9E6CF1ADF1F}"/>
              </a:ext>
            </a:extLst>
          </p:cNvPr>
          <p:cNvCxnSpPr>
            <a:cxnSpLocks/>
            <a:stCxn id="37" idx="0"/>
            <a:endCxn id="40" idx="4"/>
          </p:cNvCxnSpPr>
          <p:nvPr/>
        </p:nvCxnSpPr>
        <p:spPr>
          <a:xfrm flipH="1" flipV="1">
            <a:off x="3892574" y="4914340"/>
            <a:ext cx="6707" cy="416044"/>
          </a:xfrm>
          <a:prstGeom prst="line">
            <a:avLst/>
          </a:prstGeom>
        </p:spPr>
        <p:style>
          <a:lnRef idx="3">
            <a:schemeClr val="dk1"/>
          </a:lnRef>
          <a:fillRef idx="0">
            <a:schemeClr val="dk1"/>
          </a:fillRef>
          <a:effectRef idx="2">
            <a:schemeClr val="dk1"/>
          </a:effectRef>
          <a:fontRef idx="minor">
            <a:schemeClr val="tx1"/>
          </a:fontRef>
        </p:style>
      </p:cxnSp>
      <p:pic>
        <p:nvPicPr>
          <p:cNvPr id="49" name="图片 48">
            <a:extLst>
              <a:ext uri="{FF2B5EF4-FFF2-40B4-BE49-F238E27FC236}">
                <a16:creationId xmlns:a16="http://schemas.microsoft.com/office/drawing/2014/main" id="{2408DD51-0351-891D-2C3D-6B0948B6EB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93187" y="4402008"/>
            <a:ext cx="277200" cy="277200"/>
          </a:xfrm>
          <a:prstGeom prst="rect">
            <a:avLst/>
          </a:prstGeom>
        </p:spPr>
      </p:pic>
      <p:pic>
        <p:nvPicPr>
          <p:cNvPr id="51" name="图片 50">
            <a:extLst>
              <a:ext uri="{FF2B5EF4-FFF2-40B4-BE49-F238E27FC236}">
                <a16:creationId xmlns:a16="http://schemas.microsoft.com/office/drawing/2014/main" id="{78FA539B-F271-6BC6-7C21-1AE8C3ED45A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19151" y="4783204"/>
            <a:ext cx="277200" cy="277200"/>
          </a:xfrm>
          <a:prstGeom prst="rect">
            <a:avLst/>
          </a:prstGeom>
        </p:spPr>
      </p:pic>
      <p:pic>
        <p:nvPicPr>
          <p:cNvPr id="52" name="图片 51">
            <a:extLst>
              <a:ext uri="{FF2B5EF4-FFF2-40B4-BE49-F238E27FC236}">
                <a16:creationId xmlns:a16="http://schemas.microsoft.com/office/drawing/2014/main" id="{E3F2C368-BA47-85D8-0CDC-61A3B3CC350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54684" y="5463896"/>
            <a:ext cx="277200" cy="277200"/>
          </a:xfrm>
          <a:prstGeom prst="rect">
            <a:avLst/>
          </a:prstGeom>
        </p:spPr>
      </p:pic>
      <p:pic>
        <p:nvPicPr>
          <p:cNvPr id="54" name="图片 53">
            <a:extLst>
              <a:ext uri="{FF2B5EF4-FFF2-40B4-BE49-F238E27FC236}">
                <a16:creationId xmlns:a16="http://schemas.microsoft.com/office/drawing/2014/main" id="{45AEA7AE-717A-91C3-C5FB-2DA8F7C059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57668" y="5313541"/>
            <a:ext cx="277200" cy="277200"/>
          </a:xfrm>
          <a:prstGeom prst="rect">
            <a:avLst/>
          </a:prstGeom>
        </p:spPr>
      </p:pic>
      <p:pic>
        <p:nvPicPr>
          <p:cNvPr id="73" name="图片 72" descr="图标&#10;&#10;AI 生成的内容可能不正确。">
            <a:extLst>
              <a:ext uri="{FF2B5EF4-FFF2-40B4-BE49-F238E27FC236}">
                <a16:creationId xmlns:a16="http://schemas.microsoft.com/office/drawing/2014/main" id="{BA7D535C-BEBA-D597-370C-634B0FFB803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290892" y="4983684"/>
            <a:ext cx="277200" cy="277200"/>
          </a:xfrm>
          <a:prstGeom prst="rect">
            <a:avLst/>
          </a:prstGeom>
        </p:spPr>
      </p:pic>
      <p:pic>
        <p:nvPicPr>
          <p:cNvPr id="74" name="图片 73" descr="图标&#10;&#10;AI 生成的内容可能不正确。">
            <a:extLst>
              <a:ext uri="{FF2B5EF4-FFF2-40B4-BE49-F238E27FC236}">
                <a16:creationId xmlns:a16="http://schemas.microsoft.com/office/drawing/2014/main" id="{ADCD7109-238D-5A11-4BA8-5D169DB9C94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792977" y="4502383"/>
            <a:ext cx="277200" cy="277200"/>
          </a:xfrm>
          <a:prstGeom prst="rect">
            <a:avLst/>
          </a:prstGeom>
        </p:spPr>
      </p:pic>
      <p:sp>
        <p:nvSpPr>
          <p:cNvPr id="76" name="文本框 75">
            <a:extLst>
              <a:ext uri="{FF2B5EF4-FFF2-40B4-BE49-F238E27FC236}">
                <a16:creationId xmlns:a16="http://schemas.microsoft.com/office/drawing/2014/main" id="{C4767074-CC2C-B8F6-4B47-C1D478A14755}"/>
              </a:ext>
            </a:extLst>
          </p:cNvPr>
          <p:cNvSpPr txBox="1"/>
          <p:nvPr/>
        </p:nvSpPr>
        <p:spPr>
          <a:xfrm>
            <a:off x="60655" y="5733108"/>
            <a:ext cx="1642053"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Text attribute graph </a:t>
            </a:r>
            <a:endParaRPr lang="zh-CN" altLang="en-US" sz="1400" dirty="0">
              <a:latin typeface="Times New Roman" panose="02020603050405020304" pitchFamily="18" charset="0"/>
              <a:cs typeface="Times New Roman" panose="02020603050405020304" pitchFamily="18" charset="0"/>
            </a:endParaRPr>
          </a:p>
        </p:txBody>
      </p:sp>
      <p:sp>
        <p:nvSpPr>
          <p:cNvPr id="77" name="文本框 76">
            <a:extLst>
              <a:ext uri="{FF2B5EF4-FFF2-40B4-BE49-F238E27FC236}">
                <a16:creationId xmlns:a16="http://schemas.microsoft.com/office/drawing/2014/main" id="{BA36664C-4B3B-FE9B-121F-766B206F871F}"/>
              </a:ext>
            </a:extLst>
          </p:cNvPr>
          <p:cNvSpPr txBox="1"/>
          <p:nvPr/>
        </p:nvSpPr>
        <p:spPr>
          <a:xfrm>
            <a:off x="2502409" y="5645192"/>
            <a:ext cx="1960793" cy="523220"/>
          </a:xfrm>
          <a:prstGeom prst="rect">
            <a:avLst/>
          </a:prstGeom>
          <a:noFill/>
        </p:spPr>
        <p:txBody>
          <a:bodyPr wrap="none" rtlCol="0">
            <a:spAutoFit/>
          </a:bodyPr>
          <a:lstStyle/>
          <a:p>
            <a:pPr algn="ctr"/>
            <a:r>
              <a:rPr lang="en-US" altLang="zh-CN" sz="1400" dirty="0">
                <a:latin typeface="Times New Roman" panose="02020603050405020304" pitchFamily="18" charset="0"/>
                <a:cs typeface="Times New Roman" panose="02020603050405020304" pitchFamily="18" charset="0"/>
              </a:rPr>
              <a:t>Text attribute graph</a:t>
            </a:r>
            <a:r>
              <a:rPr lang="zh-CN" altLang="en-US" sz="1400" dirty="0">
                <a:latin typeface="Times New Roman" panose="02020603050405020304" pitchFamily="18" charset="0"/>
                <a:cs typeface="Times New Roman" panose="02020603050405020304" pitchFamily="18" charset="0"/>
              </a:rPr>
              <a:t>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with</a:t>
            </a:r>
            <a:r>
              <a:rPr lang="zh-CN" altLang="en-US" sz="1400" dirty="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deceptive</a:t>
            </a:r>
            <a:r>
              <a:rPr lang="en-US" altLang="zh-CN" sz="1400" i="1" dirty="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prompts</a:t>
            </a:r>
            <a:r>
              <a:rPr lang="zh-CN" altLang="en-US" sz="1400" dirty="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 </a:t>
            </a:r>
            <a:endParaRPr lang="zh-CN" altLang="en-US" sz="1400" dirty="0">
              <a:latin typeface="Times New Roman" panose="02020603050405020304" pitchFamily="18" charset="0"/>
              <a:cs typeface="Times New Roman" panose="02020603050405020304" pitchFamily="18" charset="0"/>
            </a:endParaRPr>
          </a:p>
        </p:txBody>
      </p:sp>
      <p:sp>
        <p:nvSpPr>
          <p:cNvPr id="86" name="文本框 85">
            <a:extLst>
              <a:ext uri="{FF2B5EF4-FFF2-40B4-BE49-F238E27FC236}">
                <a16:creationId xmlns:a16="http://schemas.microsoft.com/office/drawing/2014/main" id="{DD4139C8-1E7E-D10C-2822-3991F472FEC3}"/>
              </a:ext>
            </a:extLst>
          </p:cNvPr>
          <p:cNvSpPr txBox="1"/>
          <p:nvPr/>
        </p:nvSpPr>
        <p:spPr>
          <a:xfrm>
            <a:off x="3878844" y="4816065"/>
            <a:ext cx="761281" cy="307777"/>
          </a:xfrm>
          <a:prstGeom prst="rect">
            <a:avLst/>
          </a:prstGeom>
          <a:noFill/>
        </p:spPr>
        <p:txBody>
          <a:bodyPr wrap="square">
            <a:spAutoFit/>
          </a:bodyPr>
          <a:lstStyle/>
          <a:p>
            <a:r>
              <a:rPr lang="zh-CN" altLang="en-US" sz="1400" dirty="0">
                <a:latin typeface="Times New Roman" panose="02020603050405020304" pitchFamily="18" charset="0"/>
                <a:cs typeface="Times New Roman" panose="02020603050405020304" pitchFamily="18" charset="0"/>
              </a:rPr>
              <a:t>mislead</a:t>
            </a:r>
          </a:p>
        </p:txBody>
      </p:sp>
      <p:pic>
        <p:nvPicPr>
          <p:cNvPr id="89" name="图片 88" descr="图标&#10;&#10;AI 生成的内容可能不正确。">
            <a:extLst>
              <a:ext uri="{FF2B5EF4-FFF2-40B4-BE49-F238E27FC236}">
                <a16:creationId xmlns:a16="http://schemas.microsoft.com/office/drawing/2014/main" id="{0C79A2CD-C997-67F6-7FE8-66FCC46788FB}"/>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47161" y="3623253"/>
            <a:ext cx="436828" cy="436828"/>
          </a:xfrm>
          <a:prstGeom prst="rect">
            <a:avLst/>
          </a:prstGeom>
        </p:spPr>
      </p:pic>
      <p:cxnSp>
        <p:nvCxnSpPr>
          <p:cNvPr id="67" name="直线连接符 66">
            <a:extLst>
              <a:ext uri="{FF2B5EF4-FFF2-40B4-BE49-F238E27FC236}">
                <a16:creationId xmlns:a16="http://schemas.microsoft.com/office/drawing/2014/main" id="{B87FD017-6613-5F53-3C79-87C99029687E}"/>
              </a:ext>
            </a:extLst>
          </p:cNvPr>
          <p:cNvCxnSpPr/>
          <p:nvPr/>
        </p:nvCxnSpPr>
        <p:spPr>
          <a:xfrm>
            <a:off x="6031122" y="5890154"/>
            <a:ext cx="0" cy="432000"/>
          </a:xfrm>
          <a:prstGeom prst="line">
            <a:avLst/>
          </a:prstGeom>
          <a:ln w="19050"/>
        </p:spPr>
        <p:style>
          <a:lnRef idx="3">
            <a:schemeClr val="dk1"/>
          </a:lnRef>
          <a:fillRef idx="0">
            <a:schemeClr val="dk1"/>
          </a:fillRef>
          <a:effectRef idx="2">
            <a:schemeClr val="dk1"/>
          </a:effectRef>
          <a:fontRef idx="minor">
            <a:schemeClr val="tx1"/>
          </a:fontRef>
        </p:style>
      </p:cxnSp>
      <p:sp>
        <p:nvSpPr>
          <p:cNvPr id="53" name="矩形 52">
            <a:extLst>
              <a:ext uri="{FF2B5EF4-FFF2-40B4-BE49-F238E27FC236}">
                <a16:creationId xmlns:a16="http://schemas.microsoft.com/office/drawing/2014/main" id="{C6A2AF69-294D-3AF6-87EC-96DD85EF4213}"/>
              </a:ext>
            </a:extLst>
          </p:cNvPr>
          <p:cNvSpPr/>
          <p:nvPr/>
        </p:nvSpPr>
        <p:spPr>
          <a:xfrm>
            <a:off x="5889044" y="5883559"/>
            <a:ext cx="432000" cy="432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5" name="直线连接符 66">
            <a:extLst>
              <a:ext uri="{FF2B5EF4-FFF2-40B4-BE49-F238E27FC236}">
                <a16:creationId xmlns:a16="http://schemas.microsoft.com/office/drawing/2014/main" id="{C3BC868E-87E7-A377-7D3D-AC938F061338}"/>
              </a:ext>
            </a:extLst>
          </p:cNvPr>
          <p:cNvCxnSpPr/>
          <p:nvPr/>
        </p:nvCxnSpPr>
        <p:spPr>
          <a:xfrm>
            <a:off x="6178114" y="5890184"/>
            <a:ext cx="0" cy="432000"/>
          </a:xfrm>
          <a:prstGeom prst="line">
            <a:avLst/>
          </a:prstGeom>
          <a:ln w="19050"/>
        </p:spPr>
        <p:style>
          <a:lnRef idx="3">
            <a:schemeClr val="dk1"/>
          </a:lnRef>
          <a:fillRef idx="0">
            <a:schemeClr val="dk1"/>
          </a:fillRef>
          <a:effectRef idx="2">
            <a:schemeClr val="dk1"/>
          </a:effectRef>
          <a:fontRef idx="minor">
            <a:schemeClr val="tx1"/>
          </a:fontRef>
        </p:style>
      </p:cxnSp>
      <p:cxnSp>
        <p:nvCxnSpPr>
          <p:cNvPr id="60" name="直线连接符 66">
            <a:extLst>
              <a:ext uri="{FF2B5EF4-FFF2-40B4-BE49-F238E27FC236}">
                <a16:creationId xmlns:a16="http://schemas.microsoft.com/office/drawing/2014/main" id="{C8924228-0A9E-1912-CAF4-C89827BB0839}"/>
              </a:ext>
            </a:extLst>
          </p:cNvPr>
          <p:cNvCxnSpPr/>
          <p:nvPr/>
        </p:nvCxnSpPr>
        <p:spPr>
          <a:xfrm>
            <a:off x="5895518" y="6028117"/>
            <a:ext cx="432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61" name="直线连接符 66">
            <a:extLst>
              <a:ext uri="{FF2B5EF4-FFF2-40B4-BE49-F238E27FC236}">
                <a16:creationId xmlns:a16="http://schemas.microsoft.com/office/drawing/2014/main" id="{82EE5A64-07BB-D239-CD81-54830E0D1036}"/>
              </a:ext>
            </a:extLst>
          </p:cNvPr>
          <p:cNvCxnSpPr/>
          <p:nvPr/>
        </p:nvCxnSpPr>
        <p:spPr>
          <a:xfrm>
            <a:off x="5882368" y="6171934"/>
            <a:ext cx="432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63" name="直线连接符 66">
            <a:extLst>
              <a:ext uri="{FF2B5EF4-FFF2-40B4-BE49-F238E27FC236}">
                <a16:creationId xmlns:a16="http://schemas.microsoft.com/office/drawing/2014/main" id="{3E025AEC-8AB4-41C4-36FE-41A5132EAF97}"/>
              </a:ext>
            </a:extLst>
          </p:cNvPr>
          <p:cNvCxnSpPr/>
          <p:nvPr/>
        </p:nvCxnSpPr>
        <p:spPr>
          <a:xfrm>
            <a:off x="6034150" y="4503607"/>
            <a:ext cx="0" cy="432000"/>
          </a:xfrm>
          <a:prstGeom prst="line">
            <a:avLst/>
          </a:prstGeom>
          <a:ln w="19050"/>
        </p:spPr>
        <p:style>
          <a:lnRef idx="3">
            <a:schemeClr val="dk1"/>
          </a:lnRef>
          <a:fillRef idx="0">
            <a:schemeClr val="dk1"/>
          </a:fillRef>
          <a:effectRef idx="2">
            <a:schemeClr val="dk1"/>
          </a:effectRef>
          <a:fontRef idx="minor">
            <a:schemeClr val="tx1"/>
          </a:fontRef>
        </p:style>
      </p:cxnSp>
      <p:sp>
        <p:nvSpPr>
          <p:cNvPr id="65" name="矩形 64">
            <a:extLst>
              <a:ext uri="{FF2B5EF4-FFF2-40B4-BE49-F238E27FC236}">
                <a16:creationId xmlns:a16="http://schemas.microsoft.com/office/drawing/2014/main" id="{E12EBE90-F449-7BFF-A928-A9F397EC1A0F}"/>
              </a:ext>
            </a:extLst>
          </p:cNvPr>
          <p:cNvSpPr/>
          <p:nvPr/>
        </p:nvSpPr>
        <p:spPr>
          <a:xfrm>
            <a:off x="5897152" y="4497012"/>
            <a:ext cx="432000" cy="432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2" name="直线连接符 66">
            <a:extLst>
              <a:ext uri="{FF2B5EF4-FFF2-40B4-BE49-F238E27FC236}">
                <a16:creationId xmlns:a16="http://schemas.microsoft.com/office/drawing/2014/main" id="{C2966715-CB55-C816-6BB2-3CA7D6AAB717}"/>
              </a:ext>
            </a:extLst>
          </p:cNvPr>
          <p:cNvCxnSpPr/>
          <p:nvPr/>
        </p:nvCxnSpPr>
        <p:spPr>
          <a:xfrm>
            <a:off x="6176718" y="4503637"/>
            <a:ext cx="0" cy="432000"/>
          </a:xfrm>
          <a:prstGeom prst="line">
            <a:avLst/>
          </a:prstGeom>
          <a:ln w="19050"/>
        </p:spPr>
        <p:style>
          <a:lnRef idx="3">
            <a:schemeClr val="dk1"/>
          </a:lnRef>
          <a:fillRef idx="0">
            <a:schemeClr val="dk1"/>
          </a:fillRef>
          <a:effectRef idx="2">
            <a:schemeClr val="dk1"/>
          </a:effectRef>
          <a:fontRef idx="minor">
            <a:schemeClr val="tx1"/>
          </a:fontRef>
        </p:style>
      </p:cxnSp>
      <p:cxnSp>
        <p:nvCxnSpPr>
          <p:cNvPr id="94" name="直线连接符 66">
            <a:extLst>
              <a:ext uri="{FF2B5EF4-FFF2-40B4-BE49-F238E27FC236}">
                <a16:creationId xmlns:a16="http://schemas.microsoft.com/office/drawing/2014/main" id="{5F69E048-1774-F9C8-2C7E-D2C1C2A3BFD7}"/>
              </a:ext>
            </a:extLst>
          </p:cNvPr>
          <p:cNvCxnSpPr/>
          <p:nvPr/>
        </p:nvCxnSpPr>
        <p:spPr>
          <a:xfrm>
            <a:off x="5901086" y="4638013"/>
            <a:ext cx="432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96" name="直线连接符 66">
            <a:extLst>
              <a:ext uri="{FF2B5EF4-FFF2-40B4-BE49-F238E27FC236}">
                <a16:creationId xmlns:a16="http://schemas.microsoft.com/office/drawing/2014/main" id="{16EBBA61-2456-F244-0F27-8C174EEEAF84}"/>
              </a:ext>
            </a:extLst>
          </p:cNvPr>
          <p:cNvCxnSpPr/>
          <p:nvPr/>
        </p:nvCxnSpPr>
        <p:spPr>
          <a:xfrm>
            <a:off x="5904596" y="4783967"/>
            <a:ext cx="432000" cy="0"/>
          </a:xfrm>
          <a:prstGeom prst="line">
            <a:avLst/>
          </a:prstGeom>
          <a:ln w="19050"/>
        </p:spPr>
        <p:style>
          <a:lnRef idx="3">
            <a:schemeClr val="dk1"/>
          </a:lnRef>
          <a:fillRef idx="0">
            <a:schemeClr val="dk1"/>
          </a:fillRef>
          <a:effectRef idx="2">
            <a:schemeClr val="dk1"/>
          </a:effectRef>
          <a:fontRef idx="minor">
            <a:schemeClr val="tx1"/>
          </a:fontRef>
        </p:style>
      </p:cxnSp>
      <p:sp>
        <p:nvSpPr>
          <p:cNvPr id="102" name="矩形 101">
            <a:extLst>
              <a:ext uri="{FF2B5EF4-FFF2-40B4-BE49-F238E27FC236}">
                <a16:creationId xmlns:a16="http://schemas.microsoft.com/office/drawing/2014/main" id="{27716ED6-D588-8638-AF63-D07381B83121}"/>
              </a:ext>
            </a:extLst>
          </p:cNvPr>
          <p:cNvSpPr/>
          <p:nvPr/>
        </p:nvSpPr>
        <p:spPr>
          <a:xfrm>
            <a:off x="5906261" y="4505761"/>
            <a:ext cx="126000" cy="126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5" name="矩形 104">
            <a:extLst>
              <a:ext uri="{FF2B5EF4-FFF2-40B4-BE49-F238E27FC236}">
                <a16:creationId xmlns:a16="http://schemas.microsoft.com/office/drawing/2014/main" id="{A9539557-CEF6-B8D1-FCBF-6B4027331612}"/>
              </a:ext>
            </a:extLst>
          </p:cNvPr>
          <p:cNvSpPr/>
          <p:nvPr/>
        </p:nvSpPr>
        <p:spPr>
          <a:xfrm>
            <a:off x="6193510" y="5449175"/>
            <a:ext cx="126000" cy="126000"/>
          </a:xfrm>
          <a:prstGeom prst="rect">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7" name="矩形 106">
            <a:extLst>
              <a:ext uri="{FF2B5EF4-FFF2-40B4-BE49-F238E27FC236}">
                <a16:creationId xmlns:a16="http://schemas.microsoft.com/office/drawing/2014/main" id="{8251F623-A8AA-AA95-3B04-31DF626F4900}"/>
              </a:ext>
            </a:extLst>
          </p:cNvPr>
          <p:cNvSpPr/>
          <p:nvPr/>
        </p:nvSpPr>
        <p:spPr>
          <a:xfrm>
            <a:off x="6044077" y="4648329"/>
            <a:ext cx="126000" cy="126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8" name="矩形 107">
            <a:extLst>
              <a:ext uri="{FF2B5EF4-FFF2-40B4-BE49-F238E27FC236}">
                <a16:creationId xmlns:a16="http://schemas.microsoft.com/office/drawing/2014/main" id="{A470A30C-70FE-BCD4-813A-973ACCFDF1FA}"/>
              </a:ext>
            </a:extLst>
          </p:cNvPr>
          <p:cNvSpPr/>
          <p:nvPr/>
        </p:nvSpPr>
        <p:spPr>
          <a:xfrm>
            <a:off x="6044246" y="4793836"/>
            <a:ext cx="129600" cy="1296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9" name="矩形 108">
            <a:extLst>
              <a:ext uri="{FF2B5EF4-FFF2-40B4-BE49-F238E27FC236}">
                <a16:creationId xmlns:a16="http://schemas.microsoft.com/office/drawing/2014/main" id="{F05C5926-78D3-A7B8-A9E3-85EB88F5548D}"/>
              </a:ext>
            </a:extLst>
          </p:cNvPr>
          <p:cNvSpPr/>
          <p:nvPr/>
        </p:nvSpPr>
        <p:spPr>
          <a:xfrm>
            <a:off x="6193510" y="5158709"/>
            <a:ext cx="126000" cy="126000"/>
          </a:xfrm>
          <a:prstGeom prst="rect">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0" name="矩形 109">
            <a:extLst>
              <a:ext uri="{FF2B5EF4-FFF2-40B4-BE49-F238E27FC236}">
                <a16:creationId xmlns:a16="http://schemas.microsoft.com/office/drawing/2014/main" id="{DA21CAF9-D2A6-60CE-4133-7A403D19C5A7}"/>
              </a:ext>
            </a:extLst>
          </p:cNvPr>
          <p:cNvSpPr/>
          <p:nvPr/>
        </p:nvSpPr>
        <p:spPr>
          <a:xfrm>
            <a:off x="5901509" y="5293219"/>
            <a:ext cx="144436" cy="139553"/>
          </a:xfrm>
          <a:prstGeom prst="rect">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32" name="直线连接符 66">
            <a:extLst>
              <a:ext uri="{FF2B5EF4-FFF2-40B4-BE49-F238E27FC236}">
                <a16:creationId xmlns:a16="http://schemas.microsoft.com/office/drawing/2014/main" id="{71EC7E24-6DB7-C263-FADD-17334F04837A}"/>
              </a:ext>
            </a:extLst>
          </p:cNvPr>
          <p:cNvCxnSpPr/>
          <p:nvPr/>
        </p:nvCxnSpPr>
        <p:spPr>
          <a:xfrm>
            <a:off x="6034150" y="5157651"/>
            <a:ext cx="0" cy="432000"/>
          </a:xfrm>
          <a:prstGeom prst="line">
            <a:avLst/>
          </a:prstGeom>
          <a:ln w="19050"/>
        </p:spPr>
        <p:style>
          <a:lnRef idx="3">
            <a:schemeClr val="dk1"/>
          </a:lnRef>
          <a:fillRef idx="0">
            <a:schemeClr val="dk1"/>
          </a:fillRef>
          <a:effectRef idx="2">
            <a:schemeClr val="dk1"/>
          </a:effectRef>
          <a:fontRef idx="minor">
            <a:schemeClr val="tx1"/>
          </a:fontRef>
        </p:style>
      </p:cxnSp>
      <p:sp>
        <p:nvSpPr>
          <p:cNvPr id="133" name="矩形 132">
            <a:extLst>
              <a:ext uri="{FF2B5EF4-FFF2-40B4-BE49-F238E27FC236}">
                <a16:creationId xmlns:a16="http://schemas.microsoft.com/office/drawing/2014/main" id="{42A55BC9-1E56-D17E-98FD-6244EEBD3ABF}"/>
              </a:ext>
            </a:extLst>
          </p:cNvPr>
          <p:cNvSpPr/>
          <p:nvPr/>
        </p:nvSpPr>
        <p:spPr>
          <a:xfrm>
            <a:off x="5897152" y="5151056"/>
            <a:ext cx="432000" cy="432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4" name="直线连接符 66">
            <a:extLst>
              <a:ext uri="{FF2B5EF4-FFF2-40B4-BE49-F238E27FC236}">
                <a16:creationId xmlns:a16="http://schemas.microsoft.com/office/drawing/2014/main" id="{E05A52F1-7CA0-2DD4-4E65-3D787729DF19}"/>
              </a:ext>
            </a:extLst>
          </p:cNvPr>
          <p:cNvCxnSpPr/>
          <p:nvPr/>
        </p:nvCxnSpPr>
        <p:spPr>
          <a:xfrm>
            <a:off x="6196382" y="5158951"/>
            <a:ext cx="0" cy="432000"/>
          </a:xfrm>
          <a:prstGeom prst="line">
            <a:avLst/>
          </a:prstGeom>
          <a:ln w="19050"/>
        </p:spPr>
        <p:style>
          <a:lnRef idx="3">
            <a:schemeClr val="dk1"/>
          </a:lnRef>
          <a:fillRef idx="0">
            <a:schemeClr val="dk1"/>
          </a:fillRef>
          <a:effectRef idx="2">
            <a:schemeClr val="dk1"/>
          </a:effectRef>
          <a:fontRef idx="minor">
            <a:schemeClr val="tx1"/>
          </a:fontRef>
        </p:style>
      </p:cxnSp>
      <p:cxnSp>
        <p:nvCxnSpPr>
          <p:cNvPr id="135" name="直线连接符 66">
            <a:extLst>
              <a:ext uri="{FF2B5EF4-FFF2-40B4-BE49-F238E27FC236}">
                <a16:creationId xmlns:a16="http://schemas.microsoft.com/office/drawing/2014/main" id="{45CA2A47-6411-343E-0F10-F94324A1748D}"/>
              </a:ext>
            </a:extLst>
          </p:cNvPr>
          <p:cNvCxnSpPr/>
          <p:nvPr/>
        </p:nvCxnSpPr>
        <p:spPr>
          <a:xfrm>
            <a:off x="5903911" y="5291189"/>
            <a:ext cx="432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137" name="直线连接符 66">
            <a:extLst>
              <a:ext uri="{FF2B5EF4-FFF2-40B4-BE49-F238E27FC236}">
                <a16:creationId xmlns:a16="http://schemas.microsoft.com/office/drawing/2014/main" id="{7C93BBEB-0544-20F2-617A-7C90E483415F}"/>
              </a:ext>
            </a:extLst>
          </p:cNvPr>
          <p:cNvCxnSpPr/>
          <p:nvPr/>
        </p:nvCxnSpPr>
        <p:spPr>
          <a:xfrm>
            <a:off x="5896498" y="5438489"/>
            <a:ext cx="432000" cy="0"/>
          </a:xfrm>
          <a:prstGeom prst="line">
            <a:avLst/>
          </a:prstGeom>
          <a:ln w="19050"/>
        </p:spPr>
        <p:style>
          <a:lnRef idx="3">
            <a:schemeClr val="dk1"/>
          </a:lnRef>
          <a:fillRef idx="0">
            <a:schemeClr val="dk1"/>
          </a:fillRef>
          <a:effectRef idx="2">
            <a:schemeClr val="dk1"/>
          </a:effectRef>
          <a:fontRef idx="minor">
            <a:schemeClr val="tx1"/>
          </a:fontRef>
        </p:style>
      </p:cxnSp>
      <p:sp>
        <p:nvSpPr>
          <p:cNvPr id="138" name="矩形 137">
            <a:extLst>
              <a:ext uri="{FF2B5EF4-FFF2-40B4-BE49-F238E27FC236}">
                <a16:creationId xmlns:a16="http://schemas.microsoft.com/office/drawing/2014/main" id="{72DE563C-B415-6BEF-C2D7-62ABDF9F332B}"/>
              </a:ext>
            </a:extLst>
          </p:cNvPr>
          <p:cNvSpPr/>
          <p:nvPr/>
        </p:nvSpPr>
        <p:spPr>
          <a:xfrm>
            <a:off x="6041571" y="5891135"/>
            <a:ext cx="129600" cy="12960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9" name="矩形 138">
            <a:extLst>
              <a:ext uri="{FF2B5EF4-FFF2-40B4-BE49-F238E27FC236}">
                <a16:creationId xmlns:a16="http://schemas.microsoft.com/office/drawing/2014/main" id="{76339FD2-4680-4011-532E-EC543C440F88}"/>
              </a:ext>
            </a:extLst>
          </p:cNvPr>
          <p:cNvSpPr/>
          <p:nvPr/>
        </p:nvSpPr>
        <p:spPr>
          <a:xfrm>
            <a:off x="6188758" y="6038455"/>
            <a:ext cx="126000" cy="12600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0" name="矩形 139">
            <a:extLst>
              <a:ext uri="{FF2B5EF4-FFF2-40B4-BE49-F238E27FC236}">
                <a16:creationId xmlns:a16="http://schemas.microsoft.com/office/drawing/2014/main" id="{27811D28-BB8E-963D-9C6E-3C33979B5BBF}"/>
              </a:ext>
            </a:extLst>
          </p:cNvPr>
          <p:cNvSpPr/>
          <p:nvPr/>
        </p:nvSpPr>
        <p:spPr>
          <a:xfrm>
            <a:off x="5897085" y="6180695"/>
            <a:ext cx="126000" cy="12600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42" name="连接符: 曲线 141">
            <a:extLst>
              <a:ext uri="{FF2B5EF4-FFF2-40B4-BE49-F238E27FC236}">
                <a16:creationId xmlns:a16="http://schemas.microsoft.com/office/drawing/2014/main" id="{6505027D-C28E-C7A0-52A9-775A98067FB8}"/>
              </a:ext>
            </a:extLst>
          </p:cNvPr>
          <p:cNvCxnSpPr>
            <a:cxnSpLocks/>
            <a:stCxn id="354" idx="3"/>
            <a:endCxn id="102" idx="1"/>
          </p:cNvCxnSpPr>
          <p:nvPr/>
        </p:nvCxnSpPr>
        <p:spPr>
          <a:xfrm flipV="1">
            <a:off x="5376898" y="4568761"/>
            <a:ext cx="529363" cy="531501"/>
          </a:xfrm>
          <a:prstGeom prst="curvedConnector3">
            <a:avLst>
              <a:gd name="adj1" fmla="val 50000"/>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44" name="连接符: 曲线 143">
            <a:extLst>
              <a:ext uri="{FF2B5EF4-FFF2-40B4-BE49-F238E27FC236}">
                <a16:creationId xmlns:a16="http://schemas.microsoft.com/office/drawing/2014/main" id="{CF50B217-0A0F-7A92-29DA-69F1B908E24A}"/>
              </a:ext>
            </a:extLst>
          </p:cNvPr>
          <p:cNvCxnSpPr>
            <a:cxnSpLocks/>
            <a:stCxn id="354" idx="3"/>
            <a:endCxn id="53" idx="1"/>
          </p:cNvCxnSpPr>
          <p:nvPr/>
        </p:nvCxnSpPr>
        <p:spPr>
          <a:xfrm>
            <a:off x="5376898" y="5100262"/>
            <a:ext cx="512146" cy="999297"/>
          </a:xfrm>
          <a:prstGeom prst="curvedConnector3">
            <a:avLst>
              <a:gd name="adj1" fmla="val 50000"/>
            </a:avLst>
          </a:prstGeom>
          <a:ln>
            <a:solidFill>
              <a:srgbClr val="FFC000"/>
            </a:solidFill>
            <a:tailEnd type="triangle"/>
          </a:ln>
        </p:spPr>
        <p:style>
          <a:lnRef idx="3">
            <a:schemeClr val="accent1"/>
          </a:lnRef>
          <a:fillRef idx="0">
            <a:schemeClr val="accent1"/>
          </a:fillRef>
          <a:effectRef idx="2">
            <a:schemeClr val="accent1"/>
          </a:effectRef>
          <a:fontRef idx="minor">
            <a:schemeClr val="tx1"/>
          </a:fontRef>
        </p:style>
      </p:cxnSp>
      <p:cxnSp>
        <p:nvCxnSpPr>
          <p:cNvPr id="172" name="直接箭头连接符 171">
            <a:extLst>
              <a:ext uri="{FF2B5EF4-FFF2-40B4-BE49-F238E27FC236}">
                <a16:creationId xmlns:a16="http://schemas.microsoft.com/office/drawing/2014/main" id="{FB3C7E27-4A27-2772-D378-A8A462A874CC}"/>
              </a:ext>
            </a:extLst>
          </p:cNvPr>
          <p:cNvCxnSpPr>
            <a:cxnSpLocks/>
          </p:cNvCxnSpPr>
          <p:nvPr/>
        </p:nvCxnSpPr>
        <p:spPr>
          <a:xfrm>
            <a:off x="6404424" y="4742045"/>
            <a:ext cx="424353" cy="0"/>
          </a:xfrm>
          <a:prstGeom prst="straightConnector1">
            <a:avLst/>
          </a:prstGeom>
          <a:ln>
            <a:solidFill>
              <a:schemeClr val="accent4">
                <a:lumMod val="50000"/>
              </a:schemeClr>
            </a:solidFill>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mc:Choice xmlns:a14="http://schemas.microsoft.com/office/drawing/2010/main" Requires="a14">
          <p:sp>
            <p:nvSpPr>
              <p:cNvPr id="174" name="文本框 173">
                <a:extLst>
                  <a:ext uri="{FF2B5EF4-FFF2-40B4-BE49-F238E27FC236}">
                    <a16:creationId xmlns:a16="http://schemas.microsoft.com/office/drawing/2014/main" id="{A60EDB65-02F0-3CE8-8876-DC21B3726C53}"/>
                  </a:ext>
                </a:extLst>
              </p:cNvPr>
              <p:cNvSpPr txBox="1"/>
              <p:nvPr/>
            </p:nvSpPr>
            <p:spPr>
              <a:xfrm>
                <a:off x="6017677" y="4912796"/>
                <a:ext cx="213776" cy="2329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𝑃</m:t>
                          </m:r>
                        </m:e>
                        <m:sub>
                          <m:r>
                            <a:rPr lang="en-US" altLang="zh-CN" sz="1400" b="0" i="1" smtClean="0">
                              <a:latin typeface="Cambria Math" panose="02040503050406030204" pitchFamily="18" charset="0"/>
                            </a:rPr>
                            <m:t>𝑔</m:t>
                          </m:r>
                        </m:sub>
                      </m:sSub>
                    </m:oMath>
                  </m:oMathPara>
                </a14:m>
                <a:endParaRPr lang="zh-CN" altLang="en-US" sz="1400" dirty="0"/>
              </a:p>
            </p:txBody>
          </p:sp>
        </mc:Choice>
        <mc:Fallback>
          <p:sp>
            <p:nvSpPr>
              <p:cNvPr id="174" name="文本框 173">
                <a:extLst>
                  <a:ext uri="{FF2B5EF4-FFF2-40B4-BE49-F238E27FC236}">
                    <a16:creationId xmlns:a16="http://schemas.microsoft.com/office/drawing/2014/main" id="{A60EDB65-02F0-3CE8-8876-DC21B3726C53}"/>
                  </a:ext>
                </a:extLst>
              </p:cNvPr>
              <p:cNvSpPr txBox="1">
                <a:spLocks noRot="1" noChangeAspect="1" noMove="1" noResize="1" noEditPoints="1" noAdjustHandles="1" noChangeArrowheads="1" noChangeShapeType="1" noTextEdit="1"/>
              </p:cNvSpPr>
              <p:nvPr/>
            </p:nvSpPr>
            <p:spPr>
              <a:xfrm>
                <a:off x="6017677" y="4912796"/>
                <a:ext cx="213776" cy="232949"/>
              </a:xfrm>
              <a:prstGeom prst="rect">
                <a:avLst/>
              </a:prstGeom>
              <a:blipFill>
                <a:blip r:embed="rId12"/>
                <a:stretch>
                  <a:fillRect l="-17143" r="-5714" b="-18421"/>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75" name="文本框 174">
                <a:extLst>
                  <a:ext uri="{FF2B5EF4-FFF2-40B4-BE49-F238E27FC236}">
                    <a16:creationId xmlns:a16="http://schemas.microsoft.com/office/drawing/2014/main" id="{36F4EBF5-1E96-9D0A-614F-CDBEA0946A84}"/>
                  </a:ext>
                </a:extLst>
              </p:cNvPr>
              <p:cNvSpPr txBox="1"/>
              <p:nvPr/>
            </p:nvSpPr>
            <p:spPr>
              <a:xfrm>
                <a:off x="6007845" y="5614038"/>
                <a:ext cx="219867"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𝑃</m:t>
                          </m:r>
                        </m:e>
                        <m:sub>
                          <m:r>
                            <a:rPr lang="en-US" altLang="zh-CN" sz="1400" b="0" i="1" smtClean="0">
                              <a:latin typeface="Cambria Math" panose="02040503050406030204" pitchFamily="18" charset="0"/>
                            </a:rPr>
                            <m:t>𝑛</m:t>
                          </m:r>
                        </m:sub>
                      </m:sSub>
                    </m:oMath>
                  </m:oMathPara>
                </a14:m>
                <a:endParaRPr lang="zh-CN" altLang="en-US" sz="1400" dirty="0"/>
              </a:p>
            </p:txBody>
          </p:sp>
        </mc:Choice>
        <mc:Fallback>
          <p:sp>
            <p:nvSpPr>
              <p:cNvPr id="175" name="文本框 174">
                <a:extLst>
                  <a:ext uri="{FF2B5EF4-FFF2-40B4-BE49-F238E27FC236}">
                    <a16:creationId xmlns:a16="http://schemas.microsoft.com/office/drawing/2014/main" id="{36F4EBF5-1E96-9D0A-614F-CDBEA0946A84}"/>
                  </a:ext>
                </a:extLst>
              </p:cNvPr>
              <p:cNvSpPr txBox="1">
                <a:spLocks noRot="1" noChangeAspect="1" noMove="1" noResize="1" noEditPoints="1" noAdjustHandles="1" noChangeArrowheads="1" noChangeShapeType="1" noTextEdit="1"/>
              </p:cNvSpPr>
              <p:nvPr/>
            </p:nvSpPr>
            <p:spPr>
              <a:xfrm>
                <a:off x="6007845" y="5614038"/>
                <a:ext cx="219867" cy="215444"/>
              </a:xfrm>
              <a:prstGeom prst="rect">
                <a:avLst/>
              </a:prstGeom>
              <a:blipFill>
                <a:blip r:embed="rId13"/>
                <a:stretch>
                  <a:fillRect l="-16667" b="-8571"/>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76" name="文本框 175">
                <a:extLst>
                  <a:ext uri="{FF2B5EF4-FFF2-40B4-BE49-F238E27FC236}">
                    <a16:creationId xmlns:a16="http://schemas.microsoft.com/office/drawing/2014/main" id="{884BDB0D-903C-2321-065F-C14CBEEF47AF}"/>
                  </a:ext>
                </a:extLst>
              </p:cNvPr>
              <p:cNvSpPr txBox="1"/>
              <p:nvPr/>
            </p:nvSpPr>
            <p:spPr>
              <a:xfrm>
                <a:off x="6007845" y="6299426"/>
                <a:ext cx="207173"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𝑃</m:t>
                          </m:r>
                        </m:e>
                        <m:sub>
                          <m:r>
                            <a:rPr lang="en-US" altLang="zh-CN" sz="1400" b="0" i="1" smtClean="0">
                              <a:latin typeface="Cambria Math" panose="02040503050406030204" pitchFamily="18" charset="0"/>
                            </a:rPr>
                            <m:t>𝑒</m:t>
                          </m:r>
                        </m:sub>
                      </m:sSub>
                    </m:oMath>
                  </m:oMathPara>
                </a14:m>
                <a:endParaRPr lang="zh-CN" altLang="en-US" sz="1400" dirty="0"/>
              </a:p>
            </p:txBody>
          </p:sp>
        </mc:Choice>
        <mc:Fallback>
          <p:sp>
            <p:nvSpPr>
              <p:cNvPr id="176" name="文本框 175">
                <a:extLst>
                  <a:ext uri="{FF2B5EF4-FFF2-40B4-BE49-F238E27FC236}">
                    <a16:creationId xmlns:a16="http://schemas.microsoft.com/office/drawing/2014/main" id="{884BDB0D-903C-2321-065F-C14CBEEF47AF}"/>
                  </a:ext>
                </a:extLst>
              </p:cNvPr>
              <p:cNvSpPr txBox="1">
                <a:spLocks noRot="1" noChangeAspect="1" noMove="1" noResize="1" noEditPoints="1" noAdjustHandles="1" noChangeArrowheads="1" noChangeShapeType="1" noTextEdit="1"/>
              </p:cNvSpPr>
              <p:nvPr/>
            </p:nvSpPr>
            <p:spPr>
              <a:xfrm>
                <a:off x="6007845" y="6299426"/>
                <a:ext cx="207173" cy="215444"/>
              </a:xfrm>
              <a:prstGeom prst="rect">
                <a:avLst/>
              </a:prstGeom>
              <a:blipFill>
                <a:blip r:embed="rId14"/>
                <a:stretch>
                  <a:fillRect l="-17647" b="-8333"/>
                </a:stretch>
              </a:blipFill>
            </p:spPr>
            <p:txBody>
              <a:bodyPr/>
              <a:lstStyle/>
              <a:p>
                <a:r>
                  <a:rPr lang="zh-CN" altLang="en-US">
                    <a:noFill/>
                  </a:rPr>
                  <a:t> </a:t>
                </a:r>
              </a:p>
            </p:txBody>
          </p:sp>
        </mc:Fallback>
      </mc:AlternateContent>
      <p:cxnSp>
        <p:nvCxnSpPr>
          <p:cNvPr id="183" name="连接符: 曲线 182">
            <a:extLst>
              <a:ext uri="{FF2B5EF4-FFF2-40B4-BE49-F238E27FC236}">
                <a16:creationId xmlns:a16="http://schemas.microsoft.com/office/drawing/2014/main" id="{7E6FA175-6AC5-90E8-A661-EF15FD86984F}"/>
              </a:ext>
            </a:extLst>
          </p:cNvPr>
          <p:cNvCxnSpPr>
            <a:cxnSpLocks/>
            <a:stCxn id="354" idx="3"/>
            <a:endCxn id="133" idx="1"/>
          </p:cNvCxnSpPr>
          <p:nvPr/>
        </p:nvCxnSpPr>
        <p:spPr>
          <a:xfrm>
            <a:off x="5376898" y="5100262"/>
            <a:ext cx="520254" cy="266794"/>
          </a:xfrm>
          <a:prstGeom prst="curvedConnector3">
            <a:avLst/>
          </a:prstGeom>
          <a:ln>
            <a:solidFill>
              <a:srgbClr val="43C955"/>
            </a:solidFill>
            <a:tailEnd type="triangle"/>
          </a:ln>
        </p:spPr>
        <p:style>
          <a:lnRef idx="3">
            <a:schemeClr val="dk1"/>
          </a:lnRef>
          <a:fillRef idx="0">
            <a:schemeClr val="dk1"/>
          </a:fillRef>
          <a:effectRef idx="2">
            <a:schemeClr val="dk1"/>
          </a:effectRef>
          <a:fontRef idx="minor">
            <a:schemeClr val="tx1"/>
          </a:fontRef>
        </p:style>
      </p:cxnSp>
      <p:sp>
        <p:nvSpPr>
          <p:cNvPr id="186" name="矩形 185">
            <a:extLst>
              <a:ext uri="{FF2B5EF4-FFF2-40B4-BE49-F238E27FC236}">
                <a16:creationId xmlns:a16="http://schemas.microsoft.com/office/drawing/2014/main" id="{07363556-081D-AFDA-093B-21AF22F07BB7}"/>
              </a:ext>
            </a:extLst>
          </p:cNvPr>
          <p:cNvSpPr/>
          <p:nvPr/>
        </p:nvSpPr>
        <p:spPr>
          <a:xfrm>
            <a:off x="5805190" y="4427564"/>
            <a:ext cx="608623" cy="2112747"/>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8" name="文本框 187">
            <a:extLst>
              <a:ext uri="{FF2B5EF4-FFF2-40B4-BE49-F238E27FC236}">
                <a16:creationId xmlns:a16="http://schemas.microsoft.com/office/drawing/2014/main" id="{CC853526-DB62-FB4D-2F18-1154DF4D7B7B}"/>
              </a:ext>
            </a:extLst>
          </p:cNvPr>
          <p:cNvSpPr txBox="1"/>
          <p:nvPr/>
        </p:nvSpPr>
        <p:spPr>
          <a:xfrm>
            <a:off x="5123675" y="6512753"/>
            <a:ext cx="1797934" cy="307777"/>
          </a:xfrm>
          <a:prstGeom prst="rect">
            <a:avLst/>
          </a:prstGeom>
          <a:noFill/>
        </p:spPr>
        <p:txBody>
          <a:bodyPr wrap="square">
            <a:spAutoFit/>
          </a:bodyPr>
          <a:lstStyle/>
          <a:p>
            <a:pPr algn="ctr"/>
            <a:r>
              <a:rPr lang="zh-CN" altLang="en-US" sz="1400" dirty="0">
                <a:latin typeface="Times New Roman" panose="02020603050405020304" pitchFamily="18" charset="0"/>
                <a:cs typeface="Times New Roman" panose="02020603050405020304" pitchFamily="18" charset="0"/>
              </a:rPr>
              <a:t>Task</a:t>
            </a:r>
            <a:r>
              <a:rPr lang="en-US" altLang="zh-CN" sz="1400" dirty="0">
                <a:latin typeface="Times New Roman" panose="02020603050405020304" pitchFamily="18" charset="0"/>
                <a:cs typeface="Times New Roman" panose="02020603050405020304" pitchFamily="18" charset="0"/>
              </a:rPr>
              <a:t>-u</a:t>
            </a:r>
            <a:r>
              <a:rPr lang="zh-CN" altLang="en-US" sz="1400" dirty="0">
                <a:latin typeface="Times New Roman" panose="02020603050405020304" pitchFamily="18" charset="0"/>
                <a:cs typeface="Times New Roman" panose="02020603050405020304" pitchFamily="18" charset="0"/>
              </a:rPr>
              <a:t>nified </a:t>
            </a:r>
            <a:r>
              <a:rPr lang="en-US" altLang="zh-CN" sz="1400" dirty="0">
                <a:latin typeface="Times New Roman" panose="02020603050405020304" pitchFamily="18" charset="0"/>
                <a:cs typeface="Times New Roman" panose="02020603050405020304" pitchFamily="18" charset="0"/>
              </a:rPr>
              <a:t>p</a:t>
            </a:r>
            <a:r>
              <a:rPr lang="zh-CN" altLang="en-US" sz="1400" dirty="0">
                <a:latin typeface="Times New Roman" panose="02020603050405020304" pitchFamily="18" charset="0"/>
                <a:cs typeface="Times New Roman" panose="02020603050405020304" pitchFamily="18" charset="0"/>
              </a:rPr>
              <a:t>rompt</a:t>
            </a:r>
            <a:r>
              <a:rPr lang="en-US" altLang="zh-CN" sz="1400" dirty="0">
                <a:latin typeface="Times New Roman" panose="02020603050405020304" pitchFamily="18" charset="0"/>
                <a:cs typeface="Times New Roman" panose="02020603050405020304" pitchFamily="18" charset="0"/>
              </a:rPr>
              <a:t>s</a:t>
            </a:r>
            <a:endParaRPr lang="zh-CN" altLang="en-US" sz="1400" dirty="0">
              <a:latin typeface="Times New Roman" panose="02020603050405020304" pitchFamily="18" charset="0"/>
              <a:cs typeface="Times New Roman" panose="02020603050405020304" pitchFamily="18" charset="0"/>
            </a:endParaRPr>
          </a:p>
        </p:txBody>
      </p:sp>
      <p:sp>
        <p:nvSpPr>
          <p:cNvPr id="191" name="文本框 190">
            <a:extLst>
              <a:ext uri="{FF2B5EF4-FFF2-40B4-BE49-F238E27FC236}">
                <a16:creationId xmlns:a16="http://schemas.microsoft.com/office/drawing/2014/main" id="{3233AA12-31AD-3729-DD91-7E6EDF8A5A66}"/>
              </a:ext>
            </a:extLst>
          </p:cNvPr>
          <p:cNvSpPr txBox="1"/>
          <p:nvPr/>
        </p:nvSpPr>
        <p:spPr>
          <a:xfrm>
            <a:off x="6288408" y="4279042"/>
            <a:ext cx="705898" cy="523220"/>
          </a:xfrm>
          <a:prstGeom prst="rect">
            <a:avLst/>
          </a:prstGeom>
          <a:noFill/>
        </p:spPr>
        <p:txBody>
          <a:bodyPr wrap="square">
            <a:spAutoFit/>
          </a:bodyPr>
          <a:lstStyle/>
          <a:p>
            <a:pPr algn="ctr"/>
            <a:r>
              <a:rPr lang="zh-CN" altLang="en-US" sz="1400" dirty="0">
                <a:latin typeface="Times New Roman" panose="02020603050405020304" pitchFamily="18" charset="0"/>
                <a:cs typeface="Times New Roman" panose="02020603050405020304" pitchFamily="18" charset="0"/>
              </a:rPr>
              <a:t>Graph </a:t>
            </a:r>
            <a:endParaRPr lang="en-US" altLang="zh-CN" sz="1400" dirty="0">
              <a:latin typeface="Times New Roman" panose="02020603050405020304" pitchFamily="18" charset="0"/>
              <a:cs typeface="Times New Roman" panose="02020603050405020304" pitchFamily="18" charset="0"/>
            </a:endParaRPr>
          </a:p>
          <a:p>
            <a:pPr algn="ctr"/>
            <a:r>
              <a:rPr lang="zh-CN" altLang="en-US" sz="1400" dirty="0">
                <a:latin typeface="Times New Roman" panose="02020603050405020304" pitchFamily="18" charset="0"/>
                <a:cs typeface="Times New Roman" panose="02020603050405020304" pitchFamily="18" charset="0"/>
              </a:rPr>
              <a:t>level</a:t>
            </a:r>
          </a:p>
        </p:txBody>
      </p:sp>
      <p:cxnSp>
        <p:nvCxnSpPr>
          <p:cNvPr id="192" name="直接箭头连接符 191">
            <a:extLst>
              <a:ext uri="{FF2B5EF4-FFF2-40B4-BE49-F238E27FC236}">
                <a16:creationId xmlns:a16="http://schemas.microsoft.com/office/drawing/2014/main" id="{AD51361D-28F6-C59C-A4A3-5D5EDEECEC7D}"/>
              </a:ext>
            </a:extLst>
          </p:cNvPr>
          <p:cNvCxnSpPr>
            <a:cxnSpLocks/>
          </p:cNvCxnSpPr>
          <p:nvPr/>
        </p:nvCxnSpPr>
        <p:spPr>
          <a:xfrm>
            <a:off x="6419954" y="5395890"/>
            <a:ext cx="424353" cy="0"/>
          </a:xfrm>
          <a:prstGeom prst="straightConnector1">
            <a:avLst/>
          </a:prstGeom>
          <a:ln>
            <a:solidFill>
              <a:srgbClr val="43C955"/>
            </a:solidFill>
            <a:tailEnd type="triangle"/>
          </a:ln>
        </p:spPr>
        <p:style>
          <a:lnRef idx="3">
            <a:schemeClr val="dk1"/>
          </a:lnRef>
          <a:fillRef idx="0">
            <a:schemeClr val="dk1"/>
          </a:fillRef>
          <a:effectRef idx="2">
            <a:schemeClr val="dk1"/>
          </a:effectRef>
          <a:fontRef idx="minor">
            <a:schemeClr val="tx1"/>
          </a:fontRef>
        </p:style>
      </p:cxnSp>
      <p:cxnSp>
        <p:nvCxnSpPr>
          <p:cNvPr id="193" name="直接箭头连接符 192">
            <a:extLst>
              <a:ext uri="{FF2B5EF4-FFF2-40B4-BE49-F238E27FC236}">
                <a16:creationId xmlns:a16="http://schemas.microsoft.com/office/drawing/2014/main" id="{10A2EAB1-3FAD-B187-D9AF-447B77DC7256}"/>
              </a:ext>
            </a:extLst>
          </p:cNvPr>
          <p:cNvCxnSpPr>
            <a:cxnSpLocks/>
          </p:cNvCxnSpPr>
          <p:nvPr/>
        </p:nvCxnSpPr>
        <p:spPr>
          <a:xfrm>
            <a:off x="6418017" y="6123477"/>
            <a:ext cx="424353" cy="0"/>
          </a:xfrm>
          <a:prstGeom prst="straightConnector1">
            <a:avLst/>
          </a:prstGeom>
          <a:ln>
            <a:solidFill>
              <a:srgbClr val="FFC000"/>
            </a:solidFill>
            <a:tailEnd type="triangle"/>
          </a:ln>
        </p:spPr>
        <p:style>
          <a:lnRef idx="3">
            <a:schemeClr val="dk1"/>
          </a:lnRef>
          <a:fillRef idx="0">
            <a:schemeClr val="dk1"/>
          </a:fillRef>
          <a:effectRef idx="2">
            <a:schemeClr val="dk1"/>
          </a:effectRef>
          <a:fontRef idx="minor">
            <a:schemeClr val="tx1"/>
          </a:fontRef>
        </p:style>
      </p:cxnSp>
      <p:sp>
        <p:nvSpPr>
          <p:cNvPr id="194" name="文本框 193">
            <a:extLst>
              <a:ext uri="{FF2B5EF4-FFF2-40B4-BE49-F238E27FC236}">
                <a16:creationId xmlns:a16="http://schemas.microsoft.com/office/drawing/2014/main" id="{588D5B78-EF89-8EF7-9B57-5E5DC8E9C03B}"/>
              </a:ext>
            </a:extLst>
          </p:cNvPr>
          <p:cNvSpPr txBox="1"/>
          <p:nvPr/>
        </p:nvSpPr>
        <p:spPr>
          <a:xfrm>
            <a:off x="6298240" y="4921201"/>
            <a:ext cx="705898" cy="523220"/>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Edge</a:t>
            </a:r>
            <a:r>
              <a:rPr lang="zh-CN" altLang="en-US" sz="1400" dirty="0">
                <a:latin typeface="Times New Roman" panose="02020603050405020304" pitchFamily="18" charset="0"/>
                <a:cs typeface="Times New Roman" panose="02020603050405020304" pitchFamily="18" charset="0"/>
              </a:rPr>
              <a:t> </a:t>
            </a:r>
            <a:endParaRPr lang="en-US" altLang="zh-CN" sz="1400" dirty="0">
              <a:latin typeface="Times New Roman" panose="02020603050405020304" pitchFamily="18" charset="0"/>
              <a:cs typeface="Times New Roman" panose="02020603050405020304" pitchFamily="18" charset="0"/>
            </a:endParaRPr>
          </a:p>
          <a:p>
            <a:pPr algn="ctr"/>
            <a:r>
              <a:rPr lang="zh-CN" altLang="en-US" sz="1400" dirty="0">
                <a:latin typeface="Times New Roman" panose="02020603050405020304" pitchFamily="18" charset="0"/>
                <a:cs typeface="Times New Roman" panose="02020603050405020304" pitchFamily="18" charset="0"/>
              </a:rPr>
              <a:t>level</a:t>
            </a:r>
          </a:p>
        </p:txBody>
      </p:sp>
      <p:sp>
        <p:nvSpPr>
          <p:cNvPr id="196" name="文本框 195">
            <a:extLst>
              <a:ext uri="{FF2B5EF4-FFF2-40B4-BE49-F238E27FC236}">
                <a16:creationId xmlns:a16="http://schemas.microsoft.com/office/drawing/2014/main" id="{629C233D-AF3F-DF6A-4341-22A0036183FF}"/>
              </a:ext>
            </a:extLst>
          </p:cNvPr>
          <p:cNvSpPr txBox="1"/>
          <p:nvPr/>
        </p:nvSpPr>
        <p:spPr>
          <a:xfrm>
            <a:off x="6298240" y="5634040"/>
            <a:ext cx="705898" cy="523220"/>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Node</a:t>
            </a:r>
            <a:r>
              <a:rPr lang="zh-CN" altLang="en-US" sz="1400" dirty="0">
                <a:latin typeface="Times New Roman" panose="02020603050405020304" pitchFamily="18" charset="0"/>
                <a:cs typeface="Times New Roman" panose="02020603050405020304" pitchFamily="18" charset="0"/>
              </a:rPr>
              <a:t> </a:t>
            </a:r>
            <a:endParaRPr lang="en-US" altLang="zh-CN" sz="1400" dirty="0">
              <a:latin typeface="Times New Roman" panose="02020603050405020304" pitchFamily="18" charset="0"/>
              <a:cs typeface="Times New Roman" panose="02020603050405020304" pitchFamily="18" charset="0"/>
            </a:endParaRPr>
          </a:p>
          <a:p>
            <a:pPr algn="ctr"/>
            <a:r>
              <a:rPr lang="zh-CN" altLang="en-US" sz="1400" dirty="0">
                <a:latin typeface="Times New Roman" panose="02020603050405020304" pitchFamily="18" charset="0"/>
                <a:cs typeface="Times New Roman" panose="02020603050405020304" pitchFamily="18" charset="0"/>
              </a:rPr>
              <a:t>level</a:t>
            </a:r>
          </a:p>
        </p:txBody>
      </p:sp>
      <p:sp>
        <p:nvSpPr>
          <p:cNvPr id="203" name="矩形: 圆角 202">
            <a:extLst>
              <a:ext uri="{FF2B5EF4-FFF2-40B4-BE49-F238E27FC236}">
                <a16:creationId xmlns:a16="http://schemas.microsoft.com/office/drawing/2014/main" id="{8666FA8F-77CC-05A4-05A5-09F461BD4722}"/>
              </a:ext>
            </a:extLst>
          </p:cNvPr>
          <p:cNvSpPr/>
          <p:nvPr/>
        </p:nvSpPr>
        <p:spPr>
          <a:xfrm>
            <a:off x="6851333" y="4649344"/>
            <a:ext cx="462116" cy="1749845"/>
          </a:xfrm>
          <a:prstGeom prst="roundRect">
            <a:avLst/>
          </a:prstGeom>
          <a:solidFill>
            <a:srgbClr val="C5E0B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17" name="文本框 216">
            <a:extLst>
              <a:ext uri="{FF2B5EF4-FFF2-40B4-BE49-F238E27FC236}">
                <a16:creationId xmlns:a16="http://schemas.microsoft.com/office/drawing/2014/main" id="{51DCD9EF-B2CC-0C29-228E-B2341076DEEA}"/>
              </a:ext>
            </a:extLst>
          </p:cNvPr>
          <p:cNvSpPr txBox="1"/>
          <p:nvPr/>
        </p:nvSpPr>
        <p:spPr>
          <a:xfrm rot="5400000">
            <a:off x="6355609" y="5570290"/>
            <a:ext cx="1493843" cy="307777"/>
          </a:xfrm>
          <a:prstGeom prst="rect">
            <a:avLst/>
          </a:prstGeom>
          <a:noFill/>
        </p:spPr>
        <p:txBody>
          <a:bodyPr wrap="square">
            <a:spAutoFit/>
          </a:bodyPr>
          <a:lstStyle/>
          <a:p>
            <a:r>
              <a:rPr lang="en-US" altLang="zh-CN" sz="1400" dirty="0">
                <a:solidFill>
                  <a:srgbClr val="FF0000"/>
                </a:solidFill>
                <a:latin typeface="Times New Roman" panose="02020603050405020304" pitchFamily="18" charset="0"/>
                <a:cs typeface="Times New Roman" panose="02020603050405020304" pitchFamily="18" charset="0"/>
              </a:rPr>
              <a:t>Error output ?</a:t>
            </a:r>
            <a:endParaRPr lang="zh-CN" altLang="en-US" sz="1400" dirty="0">
              <a:solidFill>
                <a:srgbClr val="FF0000"/>
              </a:solidFill>
              <a:latin typeface="Times New Roman" panose="02020603050405020304" pitchFamily="18" charset="0"/>
              <a:cs typeface="Times New Roman" panose="02020603050405020304" pitchFamily="18" charset="0"/>
            </a:endParaRPr>
          </a:p>
        </p:txBody>
      </p:sp>
      <p:sp>
        <p:nvSpPr>
          <p:cNvPr id="220" name="文本框 219">
            <a:extLst>
              <a:ext uri="{FF2B5EF4-FFF2-40B4-BE49-F238E27FC236}">
                <a16:creationId xmlns:a16="http://schemas.microsoft.com/office/drawing/2014/main" id="{5BB485F5-8192-9EEB-66D3-E659A7EB481B}"/>
              </a:ext>
            </a:extLst>
          </p:cNvPr>
          <p:cNvSpPr txBox="1"/>
          <p:nvPr/>
        </p:nvSpPr>
        <p:spPr>
          <a:xfrm>
            <a:off x="1561168" y="5524300"/>
            <a:ext cx="1016625"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Local LLM</a:t>
            </a:r>
            <a:endParaRPr lang="zh-CN" altLang="en-US" sz="1400" dirty="0">
              <a:latin typeface="Times New Roman" panose="02020603050405020304" pitchFamily="18" charset="0"/>
              <a:cs typeface="Times New Roman" panose="02020603050405020304" pitchFamily="18" charset="0"/>
            </a:endParaRPr>
          </a:p>
        </p:txBody>
      </p:sp>
      <p:sp>
        <p:nvSpPr>
          <p:cNvPr id="224" name="椭圆 223">
            <a:extLst>
              <a:ext uri="{FF2B5EF4-FFF2-40B4-BE49-F238E27FC236}">
                <a16:creationId xmlns:a16="http://schemas.microsoft.com/office/drawing/2014/main" id="{4C8C40C2-8FB1-4BB7-54AF-9DD35E12183F}"/>
              </a:ext>
            </a:extLst>
          </p:cNvPr>
          <p:cNvSpPr/>
          <p:nvPr/>
        </p:nvSpPr>
        <p:spPr>
          <a:xfrm>
            <a:off x="7614810" y="1401041"/>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25" name="椭圆 224">
            <a:extLst>
              <a:ext uri="{FF2B5EF4-FFF2-40B4-BE49-F238E27FC236}">
                <a16:creationId xmlns:a16="http://schemas.microsoft.com/office/drawing/2014/main" id="{9F683535-0625-29EB-E8FB-19EF6349239B}"/>
              </a:ext>
            </a:extLst>
          </p:cNvPr>
          <p:cNvSpPr/>
          <p:nvPr/>
        </p:nvSpPr>
        <p:spPr>
          <a:xfrm>
            <a:off x="7985234" y="1785717"/>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26" name="椭圆 225">
            <a:extLst>
              <a:ext uri="{FF2B5EF4-FFF2-40B4-BE49-F238E27FC236}">
                <a16:creationId xmlns:a16="http://schemas.microsoft.com/office/drawing/2014/main" id="{790DE3BE-1C3B-18CC-8461-A5F7780D6FEC}"/>
              </a:ext>
            </a:extLst>
          </p:cNvPr>
          <p:cNvSpPr/>
          <p:nvPr/>
        </p:nvSpPr>
        <p:spPr>
          <a:xfrm>
            <a:off x="8027035" y="888808"/>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37" name="椭圆 236">
            <a:extLst>
              <a:ext uri="{FF2B5EF4-FFF2-40B4-BE49-F238E27FC236}">
                <a16:creationId xmlns:a16="http://schemas.microsoft.com/office/drawing/2014/main" id="{959FDA6A-0B83-1570-8C8B-F20992DC6273}"/>
              </a:ext>
            </a:extLst>
          </p:cNvPr>
          <p:cNvSpPr/>
          <p:nvPr/>
        </p:nvSpPr>
        <p:spPr>
          <a:xfrm>
            <a:off x="8114558" y="1364260"/>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39" name="椭圆 238">
            <a:extLst>
              <a:ext uri="{FF2B5EF4-FFF2-40B4-BE49-F238E27FC236}">
                <a16:creationId xmlns:a16="http://schemas.microsoft.com/office/drawing/2014/main" id="{433498F6-E885-55B5-CDC7-4A5A5F7A64BA}"/>
              </a:ext>
            </a:extLst>
          </p:cNvPr>
          <p:cNvSpPr/>
          <p:nvPr/>
        </p:nvSpPr>
        <p:spPr>
          <a:xfrm>
            <a:off x="8416152" y="1632194"/>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41" name="椭圆 240">
            <a:extLst>
              <a:ext uri="{FF2B5EF4-FFF2-40B4-BE49-F238E27FC236}">
                <a16:creationId xmlns:a16="http://schemas.microsoft.com/office/drawing/2014/main" id="{C3281CCD-1B69-8795-7B8E-DA32AFED88B4}"/>
              </a:ext>
            </a:extLst>
          </p:cNvPr>
          <p:cNvSpPr/>
          <p:nvPr/>
        </p:nvSpPr>
        <p:spPr>
          <a:xfrm>
            <a:off x="8409445" y="1080419"/>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cxnSp>
        <p:nvCxnSpPr>
          <p:cNvPr id="242" name="直接连接符 241">
            <a:extLst>
              <a:ext uri="{FF2B5EF4-FFF2-40B4-BE49-F238E27FC236}">
                <a16:creationId xmlns:a16="http://schemas.microsoft.com/office/drawing/2014/main" id="{1DE5F7A1-A24B-2E33-5658-B8B0F9202400}"/>
              </a:ext>
            </a:extLst>
          </p:cNvPr>
          <p:cNvCxnSpPr>
            <a:cxnSpLocks/>
            <a:stCxn id="237" idx="0"/>
            <a:endCxn id="226" idx="4"/>
          </p:cNvCxnSpPr>
          <p:nvPr/>
        </p:nvCxnSpPr>
        <p:spPr>
          <a:xfrm flipH="1" flipV="1">
            <a:off x="8091329" y="1024539"/>
            <a:ext cx="87523" cy="339721"/>
          </a:xfrm>
          <a:prstGeom prst="line">
            <a:avLst/>
          </a:prstGeom>
        </p:spPr>
        <p:style>
          <a:lnRef idx="3">
            <a:schemeClr val="dk1"/>
          </a:lnRef>
          <a:fillRef idx="0">
            <a:schemeClr val="dk1"/>
          </a:fillRef>
          <a:effectRef idx="2">
            <a:schemeClr val="dk1"/>
          </a:effectRef>
          <a:fontRef idx="minor">
            <a:schemeClr val="tx1"/>
          </a:fontRef>
        </p:style>
      </p:cxnSp>
      <p:cxnSp>
        <p:nvCxnSpPr>
          <p:cNvPr id="244" name="直接连接符 243">
            <a:extLst>
              <a:ext uri="{FF2B5EF4-FFF2-40B4-BE49-F238E27FC236}">
                <a16:creationId xmlns:a16="http://schemas.microsoft.com/office/drawing/2014/main" id="{730B8883-F763-B2FC-67F6-6DC3A1E0E307}"/>
              </a:ext>
            </a:extLst>
          </p:cNvPr>
          <p:cNvCxnSpPr>
            <a:cxnSpLocks/>
            <a:stCxn id="224" idx="7"/>
            <a:endCxn id="226" idx="2"/>
          </p:cNvCxnSpPr>
          <p:nvPr/>
        </p:nvCxnSpPr>
        <p:spPr>
          <a:xfrm flipV="1">
            <a:off x="7724567" y="956674"/>
            <a:ext cx="302468" cy="464244"/>
          </a:xfrm>
          <a:prstGeom prst="line">
            <a:avLst/>
          </a:prstGeom>
        </p:spPr>
        <p:style>
          <a:lnRef idx="3">
            <a:schemeClr val="dk1"/>
          </a:lnRef>
          <a:fillRef idx="0">
            <a:schemeClr val="dk1"/>
          </a:fillRef>
          <a:effectRef idx="2">
            <a:schemeClr val="dk1"/>
          </a:effectRef>
          <a:fontRef idx="minor">
            <a:schemeClr val="tx1"/>
          </a:fontRef>
        </p:style>
      </p:cxnSp>
      <p:cxnSp>
        <p:nvCxnSpPr>
          <p:cNvPr id="245" name="直接连接符 244">
            <a:extLst>
              <a:ext uri="{FF2B5EF4-FFF2-40B4-BE49-F238E27FC236}">
                <a16:creationId xmlns:a16="http://schemas.microsoft.com/office/drawing/2014/main" id="{CAA36FD2-6DE6-D12B-EA82-DBB9ED74AC09}"/>
              </a:ext>
            </a:extLst>
          </p:cNvPr>
          <p:cNvCxnSpPr>
            <a:cxnSpLocks/>
            <a:stCxn id="225" idx="1"/>
            <a:endCxn id="224" idx="5"/>
          </p:cNvCxnSpPr>
          <p:nvPr/>
        </p:nvCxnSpPr>
        <p:spPr>
          <a:xfrm flipH="1" flipV="1">
            <a:off x="7724567" y="1516895"/>
            <a:ext cx="279498" cy="288699"/>
          </a:xfrm>
          <a:prstGeom prst="line">
            <a:avLst/>
          </a:prstGeom>
        </p:spPr>
        <p:style>
          <a:lnRef idx="3">
            <a:schemeClr val="dk1"/>
          </a:lnRef>
          <a:fillRef idx="0">
            <a:schemeClr val="dk1"/>
          </a:fillRef>
          <a:effectRef idx="2">
            <a:schemeClr val="dk1"/>
          </a:effectRef>
          <a:fontRef idx="minor">
            <a:schemeClr val="tx1"/>
          </a:fontRef>
        </p:style>
      </p:cxnSp>
      <p:cxnSp>
        <p:nvCxnSpPr>
          <p:cNvPr id="246" name="直接连接符 245">
            <a:extLst>
              <a:ext uri="{FF2B5EF4-FFF2-40B4-BE49-F238E27FC236}">
                <a16:creationId xmlns:a16="http://schemas.microsoft.com/office/drawing/2014/main" id="{634A8F4C-56BB-BB50-DF5A-BC62301D54A4}"/>
              </a:ext>
            </a:extLst>
          </p:cNvPr>
          <p:cNvCxnSpPr>
            <a:cxnSpLocks/>
            <a:stCxn id="225" idx="7"/>
            <a:endCxn id="237" idx="4"/>
          </p:cNvCxnSpPr>
          <p:nvPr/>
        </p:nvCxnSpPr>
        <p:spPr>
          <a:xfrm flipV="1">
            <a:off x="8094991" y="1499991"/>
            <a:ext cx="83861" cy="305603"/>
          </a:xfrm>
          <a:prstGeom prst="line">
            <a:avLst/>
          </a:prstGeom>
        </p:spPr>
        <p:style>
          <a:lnRef idx="3">
            <a:schemeClr val="dk1"/>
          </a:lnRef>
          <a:fillRef idx="0">
            <a:schemeClr val="dk1"/>
          </a:fillRef>
          <a:effectRef idx="2">
            <a:schemeClr val="dk1"/>
          </a:effectRef>
          <a:fontRef idx="minor">
            <a:schemeClr val="tx1"/>
          </a:fontRef>
        </p:style>
      </p:cxnSp>
      <p:cxnSp>
        <p:nvCxnSpPr>
          <p:cNvPr id="247" name="直接连接符 246">
            <a:extLst>
              <a:ext uri="{FF2B5EF4-FFF2-40B4-BE49-F238E27FC236}">
                <a16:creationId xmlns:a16="http://schemas.microsoft.com/office/drawing/2014/main" id="{7F57BA6D-5AE1-04E5-DA30-5940DF21128C}"/>
              </a:ext>
            </a:extLst>
          </p:cNvPr>
          <p:cNvCxnSpPr>
            <a:cxnSpLocks/>
            <a:stCxn id="237" idx="7"/>
            <a:endCxn id="241" idx="3"/>
          </p:cNvCxnSpPr>
          <p:nvPr/>
        </p:nvCxnSpPr>
        <p:spPr>
          <a:xfrm flipV="1">
            <a:off x="8224315" y="1196273"/>
            <a:ext cx="203961" cy="187864"/>
          </a:xfrm>
          <a:prstGeom prst="line">
            <a:avLst/>
          </a:prstGeom>
        </p:spPr>
        <p:style>
          <a:lnRef idx="3">
            <a:schemeClr val="dk1"/>
          </a:lnRef>
          <a:fillRef idx="0">
            <a:schemeClr val="dk1"/>
          </a:fillRef>
          <a:effectRef idx="2">
            <a:schemeClr val="dk1"/>
          </a:effectRef>
          <a:fontRef idx="minor">
            <a:schemeClr val="tx1"/>
          </a:fontRef>
        </p:style>
      </p:cxnSp>
      <p:cxnSp>
        <p:nvCxnSpPr>
          <p:cNvPr id="248" name="直接连接符 247">
            <a:extLst>
              <a:ext uri="{FF2B5EF4-FFF2-40B4-BE49-F238E27FC236}">
                <a16:creationId xmlns:a16="http://schemas.microsoft.com/office/drawing/2014/main" id="{006C6352-0AD7-40F9-17D1-DB2DD63467BE}"/>
              </a:ext>
            </a:extLst>
          </p:cNvPr>
          <p:cNvCxnSpPr>
            <a:cxnSpLocks/>
            <a:stCxn id="239" idx="1"/>
          </p:cNvCxnSpPr>
          <p:nvPr/>
        </p:nvCxnSpPr>
        <p:spPr>
          <a:xfrm flipH="1" flipV="1">
            <a:off x="8227166" y="1454845"/>
            <a:ext cx="207817" cy="197226"/>
          </a:xfrm>
          <a:prstGeom prst="line">
            <a:avLst/>
          </a:prstGeom>
        </p:spPr>
        <p:style>
          <a:lnRef idx="3">
            <a:schemeClr val="dk1"/>
          </a:lnRef>
          <a:fillRef idx="0">
            <a:schemeClr val="dk1"/>
          </a:fillRef>
          <a:effectRef idx="2">
            <a:schemeClr val="dk1"/>
          </a:effectRef>
          <a:fontRef idx="minor">
            <a:schemeClr val="tx1"/>
          </a:fontRef>
        </p:style>
      </p:cxnSp>
      <p:cxnSp>
        <p:nvCxnSpPr>
          <p:cNvPr id="249" name="直接连接符 248">
            <a:extLst>
              <a:ext uri="{FF2B5EF4-FFF2-40B4-BE49-F238E27FC236}">
                <a16:creationId xmlns:a16="http://schemas.microsoft.com/office/drawing/2014/main" id="{C283F9E7-416D-2A34-6D2C-4158762BB3FB}"/>
              </a:ext>
            </a:extLst>
          </p:cNvPr>
          <p:cNvCxnSpPr>
            <a:cxnSpLocks/>
            <a:stCxn id="239" idx="0"/>
            <a:endCxn id="241" idx="4"/>
          </p:cNvCxnSpPr>
          <p:nvPr/>
        </p:nvCxnSpPr>
        <p:spPr>
          <a:xfrm flipH="1" flipV="1">
            <a:off x="8473739" y="1216150"/>
            <a:ext cx="6707" cy="416044"/>
          </a:xfrm>
          <a:prstGeom prst="line">
            <a:avLst/>
          </a:prstGeom>
        </p:spPr>
        <p:style>
          <a:lnRef idx="3">
            <a:schemeClr val="dk1"/>
          </a:lnRef>
          <a:fillRef idx="0">
            <a:schemeClr val="dk1"/>
          </a:fillRef>
          <a:effectRef idx="2">
            <a:schemeClr val="dk1"/>
          </a:effectRef>
          <a:fontRef idx="minor">
            <a:schemeClr val="tx1"/>
          </a:fontRef>
        </p:style>
      </p:cxnSp>
      <p:pic>
        <p:nvPicPr>
          <p:cNvPr id="250" name="图片 249">
            <a:extLst>
              <a:ext uri="{FF2B5EF4-FFF2-40B4-BE49-F238E27FC236}">
                <a16:creationId xmlns:a16="http://schemas.microsoft.com/office/drawing/2014/main" id="{85B0BBC5-3FE5-7632-948E-4901229EE7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74352" y="703818"/>
            <a:ext cx="277200" cy="277200"/>
          </a:xfrm>
          <a:prstGeom prst="rect">
            <a:avLst/>
          </a:prstGeom>
        </p:spPr>
      </p:pic>
      <p:pic>
        <p:nvPicPr>
          <p:cNvPr id="251" name="图片 250">
            <a:extLst>
              <a:ext uri="{FF2B5EF4-FFF2-40B4-BE49-F238E27FC236}">
                <a16:creationId xmlns:a16="http://schemas.microsoft.com/office/drawing/2014/main" id="{052EE31D-E9E0-0FAC-BC8D-7B5330426C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56006" y="1284544"/>
            <a:ext cx="277200" cy="277200"/>
          </a:xfrm>
          <a:prstGeom prst="rect">
            <a:avLst/>
          </a:prstGeom>
        </p:spPr>
      </p:pic>
      <p:pic>
        <p:nvPicPr>
          <p:cNvPr id="252" name="图片 251">
            <a:extLst>
              <a:ext uri="{FF2B5EF4-FFF2-40B4-BE49-F238E27FC236}">
                <a16:creationId xmlns:a16="http://schemas.microsoft.com/office/drawing/2014/main" id="{4FF08960-B624-54B7-85E7-F8C9197EDE3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00316" y="1085014"/>
            <a:ext cx="277200" cy="277200"/>
          </a:xfrm>
          <a:prstGeom prst="rect">
            <a:avLst/>
          </a:prstGeom>
        </p:spPr>
      </p:pic>
      <p:pic>
        <p:nvPicPr>
          <p:cNvPr id="253" name="图片 252">
            <a:extLst>
              <a:ext uri="{FF2B5EF4-FFF2-40B4-BE49-F238E27FC236}">
                <a16:creationId xmlns:a16="http://schemas.microsoft.com/office/drawing/2014/main" id="{A200D2F2-D5C0-9A05-F5BB-36263AC8E5F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35849" y="1765706"/>
            <a:ext cx="277200" cy="277200"/>
          </a:xfrm>
          <a:prstGeom prst="rect">
            <a:avLst/>
          </a:prstGeom>
        </p:spPr>
      </p:pic>
      <p:pic>
        <p:nvPicPr>
          <p:cNvPr id="254" name="图片 253">
            <a:extLst>
              <a:ext uri="{FF2B5EF4-FFF2-40B4-BE49-F238E27FC236}">
                <a16:creationId xmlns:a16="http://schemas.microsoft.com/office/drawing/2014/main" id="{F62E0D8A-A9E0-B317-7D32-54D874CD2D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07084" y="821869"/>
            <a:ext cx="277200" cy="277200"/>
          </a:xfrm>
          <a:prstGeom prst="rect">
            <a:avLst/>
          </a:prstGeom>
        </p:spPr>
      </p:pic>
      <p:pic>
        <p:nvPicPr>
          <p:cNvPr id="255" name="图片 254">
            <a:extLst>
              <a:ext uri="{FF2B5EF4-FFF2-40B4-BE49-F238E27FC236}">
                <a16:creationId xmlns:a16="http://schemas.microsoft.com/office/drawing/2014/main" id="{076B5A9B-70C8-0271-90F0-A6B1277335F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38833" y="1615351"/>
            <a:ext cx="277200" cy="277200"/>
          </a:xfrm>
          <a:prstGeom prst="rect">
            <a:avLst/>
          </a:prstGeom>
        </p:spPr>
      </p:pic>
      <p:sp>
        <p:nvSpPr>
          <p:cNvPr id="359" name="文本框 358">
            <a:extLst>
              <a:ext uri="{FF2B5EF4-FFF2-40B4-BE49-F238E27FC236}">
                <a16:creationId xmlns:a16="http://schemas.microsoft.com/office/drawing/2014/main" id="{1E4C9849-69B4-CC41-D847-A8D8EE95888E}"/>
              </a:ext>
            </a:extLst>
          </p:cNvPr>
          <p:cNvSpPr txBox="1"/>
          <p:nvPr/>
        </p:nvSpPr>
        <p:spPr>
          <a:xfrm>
            <a:off x="7981623" y="157444"/>
            <a:ext cx="3645598" cy="307777"/>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1) Homologous d</a:t>
            </a:r>
            <a:r>
              <a:rPr lang="zh-CN" altLang="en-US" sz="1400" dirty="0">
                <a:latin typeface="Times New Roman" panose="02020603050405020304" pitchFamily="18" charset="0"/>
                <a:cs typeface="Times New Roman" panose="02020603050405020304" pitchFamily="18" charset="0"/>
              </a:rPr>
              <a:t>ataset </a:t>
            </a:r>
            <a:r>
              <a:rPr lang="en-US" altLang="zh-CN" sz="1400" dirty="0">
                <a:latin typeface="Times New Roman" panose="02020603050405020304" pitchFamily="18" charset="0"/>
                <a:cs typeface="Times New Roman" panose="02020603050405020304" pitchFamily="18" charset="0"/>
              </a:rPr>
              <a:t>o</a:t>
            </a:r>
            <a:r>
              <a:rPr lang="zh-CN" altLang="en-US" sz="1400" dirty="0">
                <a:latin typeface="Times New Roman" panose="02020603050405020304" pitchFamily="18" charset="0"/>
                <a:cs typeface="Times New Roman" panose="02020603050405020304" pitchFamily="18" charset="0"/>
              </a:rPr>
              <a:t>wnership </a:t>
            </a:r>
            <a:r>
              <a:rPr lang="en-US" altLang="zh-CN" sz="1400" dirty="0">
                <a:latin typeface="Times New Roman" panose="02020603050405020304" pitchFamily="18" charset="0"/>
                <a:cs typeface="Times New Roman" panose="02020603050405020304" pitchFamily="18" charset="0"/>
              </a:rPr>
              <a:t>v</a:t>
            </a:r>
            <a:r>
              <a:rPr lang="zh-CN" altLang="en-US" sz="1400" dirty="0">
                <a:latin typeface="Times New Roman" panose="02020603050405020304" pitchFamily="18" charset="0"/>
                <a:cs typeface="Times New Roman" panose="02020603050405020304" pitchFamily="18" charset="0"/>
              </a:rPr>
              <a:t>erification</a:t>
            </a:r>
          </a:p>
        </p:txBody>
      </p:sp>
      <p:pic>
        <p:nvPicPr>
          <p:cNvPr id="360" name="图片 359">
            <a:extLst>
              <a:ext uri="{FF2B5EF4-FFF2-40B4-BE49-F238E27FC236}">
                <a16:creationId xmlns:a16="http://schemas.microsoft.com/office/drawing/2014/main" id="{D23CDA25-F057-D90F-E9E3-0E36D1C7C26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714744" y="1112783"/>
            <a:ext cx="644266" cy="644266"/>
          </a:xfrm>
          <a:prstGeom prst="rect">
            <a:avLst/>
          </a:prstGeom>
        </p:spPr>
      </p:pic>
      <p:pic>
        <p:nvPicPr>
          <p:cNvPr id="362" name="图片 361">
            <a:extLst>
              <a:ext uri="{FF2B5EF4-FFF2-40B4-BE49-F238E27FC236}">
                <a16:creationId xmlns:a16="http://schemas.microsoft.com/office/drawing/2014/main" id="{F9768C1F-FB05-1F72-6DB5-5751D6ABA8A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573112" y="929648"/>
            <a:ext cx="892473" cy="957600"/>
          </a:xfrm>
          <a:prstGeom prst="rect">
            <a:avLst/>
          </a:prstGeom>
        </p:spPr>
      </p:pic>
      <p:sp>
        <p:nvSpPr>
          <p:cNvPr id="365" name="文本框 364">
            <a:extLst>
              <a:ext uri="{FF2B5EF4-FFF2-40B4-BE49-F238E27FC236}">
                <a16:creationId xmlns:a16="http://schemas.microsoft.com/office/drawing/2014/main" id="{67337DC3-C388-1DB6-8E02-6F2415005E8B}"/>
              </a:ext>
            </a:extLst>
          </p:cNvPr>
          <p:cNvSpPr txBox="1"/>
          <p:nvPr/>
        </p:nvSpPr>
        <p:spPr>
          <a:xfrm>
            <a:off x="7368227" y="1938563"/>
            <a:ext cx="1471878" cy="523220"/>
          </a:xfrm>
          <a:prstGeom prst="rect">
            <a:avLst/>
          </a:prstGeom>
          <a:noFill/>
        </p:spPr>
        <p:txBody>
          <a:bodyPr wrap="none" rtlCol="0">
            <a:spAutoFit/>
          </a:bodyPr>
          <a:lstStyle/>
          <a:p>
            <a:pPr algn="ctr"/>
            <a:r>
              <a:rPr lang="en-US" altLang="zh-CN" sz="1400" dirty="0">
                <a:latin typeface="Times New Roman" panose="02020603050405020304" pitchFamily="18" charset="0"/>
                <a:cs typeface="Times New Roman" panose="02020603050405020304" pitchFamily="18" charset="0"/>
              </a:rPr>
              <a:t>Homologous</a:t>
            </a:r>
            <a:r>
              <a:rPr lang="zh-CN" altLang="en-US" sz="1400" dirty="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text </a:t>
            </a:r>
          </a:p>
          <a:p>
            <a:pPr algn="ctr"/>
            <a:r>
              <a:rPr lang="en-US" altLang="zh-CN" sz="1400" dirty="0">
                <a:latin typeface="Times New Roman" panose="02020603050405020304" pitchFamily="18" charset="0"/>
                <a:cs typeface="Times New Roman" panose="02020603050405020304" pitchFamily="18" charset="0"/>
              </a:rPr>
              <a:t>attribute</a:t>
            </a:r>
            <a:r>
              <a:rPr lang="zh-CN" altLang="en-US" sz="1400" dirty="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graph </a:t>
            </a:r>
            <a:endParaRPr lang="zh-CN" altLang="en-US" sz="1400" dirty="0">
              <a:latin typeface="Times New Roman" panose="02020603050405020304" pitchFamily="18" charset="0"/>
              <a:cs typeface="Times New Roman" panose="02020603050405020304" pitchFamily="18" charset="0"/>
            </a:endParaRPr>
          </a:p>
        </p:txBody>
      </p:sp>
      <p:cxnSp>
        <p:nvCxnSpPr>
          <p:cNvPr id="366" name="直接箭头连接符 365">
            <a:extLst>
              <a:ext uri="{FF2B5EF4-FFF2-40B4-BE49-F238E27FC236}">
                <a16:creationId xmlns:a16="http://schemas.microsoft.com/office/drawing/2014/main" id="{E48D9596-868F-5EE0-1F0F-82D35D9DC117}"/>
              </a:ext>
            </a:extLst>
          </p:cNvPr>
          <p:cNvCxnSpPr>
            <a:cxnSpLocks/>
          </p:cNvCxnSpPr>
          <p:nvPr/>
        </p:nvCxnSpPr>
        <p:spPr>
          <a:xfrm>
            <a:off x="8484433" y="1414676"/>
            <a:ext cx="23822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74" name="文本框 373">
            <a:extLst>
              <a:ext uri="{FF2B5EF4-FFF2-40B4-BE49-F238E27FC236}">
                <a16:creationId xmlns:a16="http://schemas.microsoft.com/office/drawing/2014/main" id="{3EF7CB6A-1DDE-5DF8-0503-E171C2BD0AAA}"/>
              </a:ext>
            </a:extLst>
          </p:cNvPr>
          <p:cNvSpPr txBox="1"/>
          <p:nvPr/>
        </p:nvSpPr>
        <p:spPr>
          <a:xfrm>
            <a:off x="8611643" y="1739586"/>
            <a:ext cx="1016625"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Local LLM</a:t>
            </a:r>
            <a:endParaRPr lang="zh-CN" altLang="en-US" sz="1400" dirty="0">
              <a:latin typeface="Times New Roman" panose="02020603050405020304" pitchFamily="18" charset="0"/>
              <a:cs typeface="Times New Roman" panose="02020603050405020304" pitchFamily="18" charset="0"/>
            </a:endParaRPr>
          </a:p>
        </p:txBody>
      </p:sp>
      <p:sp>
        <p:nvSpPr>
          <p:cNvPr id="375" name="文本框 374">
            <a:extLst>
              <a:ext uri="{FF2B5EF4-FFF2-40B4-BE49-F238E27FC236}">
                <a16:creationId xmlns:a16="http://schemas.microsoft.com/office/drawing/2014/main" id="{032AF951-5081-FF92-7ABE-8767CC4C5C8B}"/>
              </a:ext>
            </a:extLst>
          </p:cNvPr>
          <p:cNvSpPr txBox="1"/>
          <p:nvPr/>
        </p:nvSpPr>
        <p:spPr>
          <a:xfrm>
            <a:off x="9621860" y="1772713"/>
            <a:ext cx="926857" cy="523220"/>
          </a:xfrm>
          <a:prstGeom prst="rect">
            <a:avLst/>
          </a:prstGeom>
          <a:noFill/>
        </p:spPr>
        <p:txBody>
          <a:bodyPr wrap="none" rtlCol="0">
            <a:spAutoFit/>
          </a:bodyPr>
          <a:lstStyle/>
          <a:p>
            <a:pPr algn="ctr"/>
            <a:r>
              <a:rPr lang="en-US" altLang="zh-CN" sz="1400" dirty="0">
                <a:latin typeface="Times New Roman" panose="02020603050405020304" pitchFamily="18" charset="0"/>
                <a:cs typeface="Times New Roman" panose="02020603050405020304" pitchFamily="18" charset="0"/>
              </a:rPr>
              <a:t>Surrogate</a:t>
            </a:r>
            <a:r>
              <a:rPr lang="zh-CN" altLang="en-US" sz="1400" dirty="0">
                <a:latin typeface="Times New Roman" panose="02020603050405020304" pitchFamily="18" charset="0"/>
                <a:cs typeface="Times New Roman" panose="02020603050405020304" pitchFamily="18" charset="0"/>
              </a:rPr>
              <a:t>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m</a:t>
            </a:r>
            <a:r>
              <a:rPr lang="zh-CN" altLang="en-US" sz="1400" dirty="0">
                <a:latin typeface="Times New Roman" panose="02020603050405020304" pitchFamily="18" charset="0"/>
                <a:cs typeface="Times New Roman" panose="02020603050405020304" pitchFamily="18" charset="0"/>
              </a:rPr>
              <a:t>odel</a:t>
            </a:r>
          </a:p>
        </p:txBody>
      </p:sp>
      <p:cxnSp>
        <p:nvCxnSpPr>
          <p:cNvPr id="377" name="直线连接符 66">
            <a:extLst>
              <a:ext uri="{FF2B5EF4-FFF2-40B4-BE49-F238E27FC236}">
                <a16:creationId xmlns:a16="http://schemas.microsoft.com/office/drawing/2014/main" id="{1404FDAD-7976-FBD3-0DE1-E6B14D8440A6}"/>
              </a:ext>
            </a:extLst>
          </p:cNvPr>
          <p:cNvCxnSpPr/>
          <p:nvPr/>
        </p:nvCxnSpPr>
        <p:spPr>
          <a:xfrm>
            <a:off x="10917066" y="1922469"/>
            <a:ext cx="0" cy="432000"/>
          </a:xfrm>
          <a:prstGeom prst="line">
            <a:avLst/>
          </a:prstGeom>
          <a:ln w="19050"/>
        </p:spPr>
        <p:style>
          <a:lnRef idx="3">
            <a:schemeClr val="dk1"/>
          </a:lnRef>
          <a:fillRef idx="0">
            <a:schemeClr val="dk1"/>
          </a:fillRef>
          <a:effectRef idx="2">
            <a:schemeClr val="dk1"/>
          </a:effectRef>
          <a:fontRef idx="minor">
            <a:schemeClr val="tx1"/>
          </a:fontRef>
        </p:style>
      </p:cxnSp>
      <p:sp>
        <p:nvSpPr>
          <p:cNvPr id="378" name="矩形 377">
            <a:extLst>
              <a:ext uri="{FF2B5EF4-FFF2-40B4-BE49-F238E27FC236}">
                <a16:creationId xmlns:a16="http://schemas.microsoft.com/office/drawing/2014/main" id="{B2DBA138-6333-1891-DC2B-BCE2D5749D63}"/>
              </a:ext>
            </a:extLst>
          </p:cNvPr>
          <p:cNvSpPr/>
          <p:nvPr/>
        </p:nvSpPr>
        <p:spPr>
          <a:xfrm>
            <a:off x="10774988" y="1915874"/>
            <a:ext cx="432000" cy="432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79" name="直线连接符 66">
            <a:extLst>
              <a:ext uri="{FF2B5EF4-FFF2-40B4-BE49-F238E27FC236}">
                <a16:creationId xmlns:a16="http://schemas.microsoft.com/office/drawing/2014/main" id="{6C434A46-FE2E-07F4-5BDE-9687A7719A64}"/>
              </a:ext>
            </a:extLst>
          </p:cNvPr>
          <p:cNvCxnSpPr/>
          <p:nvPr/>
        </p:nvCxnSpPr>
        <p:spPr>
          <a:xfrm>
            <a:off x="11064058" y="1922499"/>
            <a:ext cx="0" cy="432000"/>
          </a:xfrm>
          <a:prstGeom prst="line">
            <a:avLst/>
          </a:prstGeom>
          <a:ln w="19050"/>
        </p:spPr>
        <p:style>
          <a:lnRef idx="3">
            <a:schemeClr val="dk1"/>
          </a:lnRef>
          <a:fillRef idx="0">
            <a:schemeClr val="dk1"/>
          </a:fillRef>
          <a:effectRef idx="2">
            <a:schemeClr val="dk1"/>
          </a:effectRef>
          <a:fontRef idx="minor">
            <a:schemeClr val="tx1"/>
          </a:fontRef>
        </p:style>
      </p:cxnSp>
      <p:cxnSp>
        <p:nvCxnSpPr>
          <p:cNvPr id="380" name="直线连接符 66">
            <a:extLst>
              <a:ext uri="{FF2B5EF4-FFF2-40B4-BE49-F238E27FC236}">
                <a16:creationId xmlns:a16="http://schemas.microsoft.com/office/drawing/2014/main" id="{917A4E9C-FA8D-5F7B-98CD-04465D95393F}"/>
              </a:ext>
            </a:extLst>
          </p:cNvPr>
          <p:cNvCxnSpPr/>
          <p:nvPr/>
        </p:nvCxnSpPr>
        <p:spPr>
          <a:xfrm>
            <a:off x="10781462" y="2060432"/>
            <a:ext cx="432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381" name="直线连接符 66">
            <a:extLst>
              <a:ext uri="{FF2B5EF4-FFF2-40B4-BE49-F238E27FC236}">
                <a16:creationId xmlns:a16="http://schemas.microsoft.com/office/drawing/2014/main" id="{AB996274-D7AE-289C-1B11-82332265FBDA}"/>
              </a:ext>
            </a:extLst>
          </p:cNvPr>
          <p:cNvCxnSpPr/>
          <p:nvPr/>
        </p:nvCxnSpPr>
        <p:spPr>
          <a:xfrm>
            <a:off x="10768312" y="2204249"/>
            <a:ext cx="432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382" name="直线连接符 66">
            <a:extLst>
              <a:ext uri="{FF2B5EF4-FFF2-40B4-BE49-F238E27FC236}">
                <a16:creationId xmlns:a16="http://schemas.microsoft.com/office/drawing/2014/main" id="{89CD51C1-D8F8-E5B0-649B-E81411026079}"/>
              </a:ext>
            </a:extLst>
          </p:cNvPr>
          <p:cNvCxnSpPr/>
          <p:nvPr/>
        </p:nvCxnSpPr>
        <p:spPr>
          <a:xfrm>
            <a:off x="10920094" y="535922"/>
            <a:ext cx="0" cy="432000"/>
          </a:xfrm>
          <a:prstGeom prst="line">
            <a:avLst/>
          </a:prstGeom>
          <a:ln w="19050"/>
        </p:spPr>
        <p:style>
          <a:lnRef idx="3">
            <a:schemeClr val="dk1"/>
          </a:lnRef>
          <a:fillRef idx="0">
            <a:schemeClr val="dk1"/>
          </a:fillRef>
          <a:effectRef idx="2">
            <a:schemeClr val="dk1"/>
          </a:effectRef>
          <a:fontRef idx="minor">
            <a:schemeClr val="tx1"/>
          </a:fontRef>
        </p:style>
      </p:cxnSp>
      <p:sp>
        <p:nvSpPr>
          <p:cNvPr id="383" name="矩形 382">
            <a:extLst>
              <a:ext uri="{FF2B5EF4-FFF2-40B4-BE49-F238E27FC236}">
                <a16:creationId xmlns:a16="http://schemas.microsoft.com/office/drawing/2014/main" id="{48F74535-A6C6-55DC-4F19-0AD3301B8B4C}"/>
              </a:ext>
            </a:extLst>
          </p:cNvPr>
          <p:cNvSpPr/>
          <p:nvPr/>
        </p:nvSpPr>
        <p:spPr>
          <a:xfrm>
            <a:off x="10783096" y="529327"/>
            <a:ext cx="432000" cy="432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84" name="直线连接符 66">
            <a:extLst>
              <a:ext uri="{FF2B5EF4-FFF2-40B4-BE49-F238E27FC236}">
                <a16:creationId xmlns:a16="http://schemas.microsoft.com/office/drawing/2014/main" id="{022AED16-82D5-9399-253A-AAD4F5FDDD2F}"/>
              </a:ext>
            </a:extLst>
          </p:cNvPr>
          <p:cNvCxnSpPr/>
          <p:nvPr/>
        </p:nvCxnSpPr>
        <p:spPr>
          <a:xfrm>
            <a:off x="11062662" y="535952"/>
            <a:ext cx="0" cy="432000"/>
          </a:xfrm>
          <a:prstGeom prst="line">
            <a:avLst/>
          </a:prstGeom>
          <a:ln w="19050"/>
        </p:spPr>
        <p:style>
          <a:lnRef idx="3">
            <a:schemeClr val="dk1"/>
          </a:lnRef>
          <a:fillRef idx="0">
            <a:schemeClr val="dk1"/>
          </a:fillRef>
          <a:effectRef idx="2">
            <a:schemeClr val="dk1"/>
          </a:effectRef>
          <a:fontRef idx="minor">
            <a:schemeClr val="tx1"/>
          </a:fontRef>
        </p:style>
      </p:cxnSp>
      <p:cxnSp>
        <p:nvCxnSpPr>
          <p:cNvPr id="385" name="直线连接符 66">
            <a:extLst>
              <a:ext uri="{FF2B5EF4-FFF2-40B4-BE49-F238E27FC236}">
                <a16:creationId xmlns:a16="http://schemas.microsoft.com/office/drawing/2014/main" id="{E5A069F1-FB6D-2681-3040-CEBAC58F3402}"/>
              </a:ext>
            </a:extLst>
          </p:cNvPr>
          <p:cNvCxnSpPr/>
          <p:nvPr/>
        </p:nvCxnSpPr>
        <p:spPr>
          <a:xfrm>
            <a:off x="10787030" y="670328"/>
            <a:ext cx="432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386" name="直线连接符 66">
            <a:extLst>
              <a:ext uri="{FF2B5EF4-FFF2-40B4-BE49-F238E27FC236}">
                <a16:creationId xmlns:a16="http://schemas.microsoft.com/office/drawing/2014/main" id="{D317E2F8-2378-1924-BAF8-27306650009C}"/>
              </a:ext>
            </a:extLst>
          </p:cNvPr>
          <p:cNvCxnSpPr/>
          <p:nvPr/>
        </p:nvCxnSpPr>
        <p:spPr>
          <a:xfrm>
            <a:off x="10790540" y="816282"/>
            <a:ext cx="432000" cy="0"/>
          </a:xfrm>
          <a:prstGeom prst="line">
            <a:avLst/>
          </a:prstGeom>
          <a:ln w="19050"/>
        </p:spPr>
        <p:style>
          <a:lnRef idx="3">
            <a:schemeClr val="dk1"/>
          </a:lnRef>
          <a:fillRef idx="0">
            <a:schemeClr val="dk1"/>
          </a:fillRef>
          <a:effectRef idx="2">
            <a:schemeClr val="dk1"/>
          </a:effectRef>
          <a:fontRef idx="minor">
            <a:schemeClr val="tx1"/>
          </a:fontRef>
        </p:style>
      </p:cxnSp>
      <p:sp>
        <p:nvSpPr>
          <p:cNvPr id="387" name="矩形 386">
            <a:extLst>
              <a:ext uri="{FF2B5EF4-FFF2-40B4-BE49-F238E27FC236}">
                <a16:creationId xmlns:a16="http://schemas.microsoft.com/office/drawing/2014/main" id="{9A44C44C-948B-F13B-348A-002B48312BE5}"/>
              </a:ext>
            </a:extLst>
          </p:cNvPr>
          <p:cNvSpPr/>
          <p:nvPr/>
        </p:nvSpPr>
        <p:spPr>
          <a:xfrm>
            <a:off x="10792205" y="538076"/>
            <a:ext cx="126000" cy="126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88" name="矩形 387">
            <a:extLst>
              <a:ext uri="{FF2B5EF4-FFF2-40B4-BE49-F238E27FC236}">
                <a16:creationId xmlns:a16="http://schemas.microsoft.com/office/drawing/2014/main" id="{0CD353DC-0532-2D53-83AA-0811FB701C36}"/>
              </a:ext>
            </a:extLst>
          </p:cNvPr>
          <p:cNvSpPr/>
          <p:nvPr/>
        </p:nvSpPr>
        <p:spPr>
          <a:xfrm>
            <a:off x="11079454" y="1481490"/>
            <a:ext cx="126000" cy="126000"/>
          </a:xfrm>
          <a:prstGeom prst="rect">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89" name="矩形 388">
            <a:extLst>
              <a:ext uri="{FF2B5EF4-FFF2-40B4-BE49-F238E27FC236}">
                <a16:creationId xmlns:a16="http://schemas.microsoft.com/office/drawing/2014/main" id="{9C97B331-CD3A-1FBD-BFBE-DE8496F9FA78}"/>
              </a:ext>
            </a:extLst>
          </p:cNvPr>
          <p:cNvSpPr/>
          <p:nvPr/>
        </p:nvSpPr>
        <p:spPr>
          <a:xfrm>
            <a:off x="10930021" y="680644"/>
            <a:ext cx="126000" cy="126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90" name="矩形 389">
            <a:extLst>
              <a:ext uri="{FF2B5EF4-FFF2-40B4-BE49-F238E27FC236}">
                <a16:creationId xmlns:a16="http://schemas.microsoft.com/office/drawing/2014/main" id="{FF0F724C-42AA-2384-1D50-B9D82F7AA9FF}"/>
              </a:ext>
            </a:extLst>
          </p:cNvPr>
          <p:cNvSpPr/>
          <p:nvPr/>
        </p:nvSpPr>
        <p:spPr>
          <a:xfrm>
            <a:off x="10930190" y="826151"/>
            <a:ext cx="129600" cy="1296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91" name="矩形 390">
            <a:extLst>
              <a:ext uri="{FF2B5EF4-FFF2-40B4-BE49-F238E27FC236}">
                <a16:creationId xmlns:a16="http://schemas.microsoft.com/office/drawing/2014/main" id="{7841FA9D-0B3A-3F8F-52B0-0A7519CAC525}"/>
              </a:ext>
            </a:extLst>
          </p:cNvPr>
          <p:cNvSpPr/>
          <p:nvPr/>
        </p:nvSpPr>
        <p:spPr>
          <a:xfrm>
            <a:off x="11079454" y="1191024"/>
            <a:ext cx="126000" cy="126000"/>
          </a:xfrm>
          <a:prstGeom prst="rect">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92" name="矩形 391">
            <a:extLst>
              <a:ext uri="{FF2B5EF4-FFF2-40B4-BE49-F238E27FC236}">
                <a16:creationId xmlns:a16="http://schemas.microsoft.com/office/drawing/2014/main" id="{B063F3F0-322B-24EC-F704-9B6CBD1E1DD0}"/>
              </a:ext>
            </a:extLst>
          </p:cNvPr>
          <p:cNvSpPr/>
          <p:nvPr/>
        </p:nvSpPr>
        <p:spPr>
          <a:xfrm>
            <a:off x="10787453" y="1325534"/>
            <a:ext cx="144436" cy="139553"/>
          </a:xfrm>
          <a:prstGeom prst="rect">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393" name="直线连接符 66">
            <a:extLst>
              <a:ext uri="{FF2B5EF4-FFF2-40B4-BE49-F238E27FC236}">
                <a16:creationId xmlns:a16="http://schemas.microsoft.com/office/drawing/2014/main" id="{EACE705C-7448-CD38-C163-1BCA30BF1492}"/>
              </a:ext>
            </a:extLst>
          </p:cNvPr>
          <p:cNvCxnSpPr/>
          <p:nvPr/>
        </p:nvCxnSpPr>
        <p:spPr>
          <a:xfrm>
            <a:off x="10920094" y="1189966"/>
            <a:ext cx="0" cy="432000"/>
          </a:xfrm>
          <a:prstGeom prst="line">
            <a:avLst/>
          </a:prstGeom>
          <a:ln w="19050"/>
        </p:spPr>
        <p:style>
          <a:lnRef idx="3">
            <a:schemeClr val="dk1"/>
          </a:lnRef>
          <a:fillRef idx="0">
            <a:schemeClr val="dk1"/>
          </a:fillRef>
          <a:effectRef idx="2">
            <a:schemeClr val="dk1"/>
          </a:effectRef>
          <a:fontRef idx="minor">
            <a:schemeClr val="tx1"/>
          </a:fontRef>
        </p:style>
      </p:cxnSp>
      <p:sp>
        <p:nvSpPr>
          <p:cNvPr id="394" name="矩形 393">
            <a:extLst>
              <a:ext uri="{FF2B5EF4-FFF2-40B4-BE49-F238E27FC236}">
                <a16:creationId xmlns:a16="http://schemas.microsoft.com/office/drawing/2014/main" id="{E4B22473-AB7C-A25B-4A4E-622FDD4362A6}"/>
              </a:ext>
            </a:extLst>
          </p:cNvPr>
          <p:cNvSpPr/>
          <p:nvPr/>
        </p:nvSpPr>
        <p:spPr>
          <a:xfrm>
            <a:off x="10783096" y="1183371"/>
            <a:ext cx="432000" cy="432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5" name="直线连接符 66">
            <a:extLst>
              <a:ext uri="{FF2B5EF4-FFF2-40B4-BE49-F238E27FC236}">
                <a16:creationId xmlns:a16="http://schemas.microsoft.com/office/drawing/2014/main" id="{B1DC85FA-A35C-8192-3CAA-51B4A7FE260F}"/>
              </a:ext>
            </a:extLst>
          </p:cNvPr>
          <p:cNvCxnSpPr/>
          <p:nvPr/>
        </p:nvCxnSpPr>
        <p:spPr>
          <a:xfrm>
            <a:off x="11082326" y="1191266"/>
            <a:ext cx="0" cy="432000"/>
          </a:xfrm>
          <a:prstGeom prst="line">
            <a:avLst/>
          </a:prstGeom>
          <a:ln w="19050"/>
        </p:spPr>
        <p:style>
          <a:lnRef idx="3">
            <a:schemeClr val="dk1"/>
          </a:lnRef>
          <a:fillRef idx="0">
            <a:schemeClr val="dk1"/>
          </a:fillRef>
          <a:effectRef idx="2">
            <a:schemeClr val="dk1"/>
          </a:effectRef>
          <a:fontRef idx="minor">
            <a:schemeClr val="tx1"/>
          </a:fontRef>
        </p:style>
      </p:cxnSp>
      <p:cxnSp>
        <p:nvCxnSpPr>
          <p:cNvPr id="396" name="直线连接符 66">
            <a:extLst>
              <a:ext uri="{FF2B5EF4-FFF2-40B4-BE49-F238E27FC236}">
                <a16:creationId xmlns:a16="http://schemas.microsoft.com/office/drawing/2014/main" id="{F8BBBFA9-344E-CB71-38B4-C617D23A50DD}"/>
              </a:ext>
            </a:extLst>
          </p:cNvPr>
          <p:cNvCxnSpPr/>
          <p:nvPr/>
        </p:nvCxnSpPr>
        <p:spPr>
          <a:xfrm>
            <a:off x="10789855" y="1323504"/>
            <a:ext cx="432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397" name="直线连接符 66">
            <a:extLst>
              <a:ext uri="{FF2B5EF4-FFF2-40B4-BE49-F238E27FC236}">
                <a16:creationId xmlns:a16="http://schemas.microsoft.com/office/drawing/2014/main" id="{A3977F94-6C68-DC9A-49F7-FD5FF9CDB6AD}"/>
              </a:ext>
            </a:extLst>
          </p:cNvPr>
          <p:cNvCxnSpPr/>
          <p:nvPr/>
        </p:nvCxnSpPr>
        <p:spPr>
          <a:xfrm>
            <a:off x="10782442" y="1470804"/>
            <a:ext cx="432000" cy="0"/>
          </a:xfrm>
          <a:prstGeom prst="line">
            <a:avLst/>
          </a:prstGeom>
          <a:ln w="19050"/>
        </p:spPr>
        <p:style>
          <a:lnRef idx="3">
            <a:schemeClr val="dk1"/>
          </a:lnRef>
          <a:fillRef idx="0">
            <a:schemeClr val="dk1"/>
          </a:fillRef>
          <a:effectRef idx="2">
            <a:schemeClr val="dk1"/>
          </a:effectRef>
          <a:fontRef idx="minor">
            <a:schemeClr val="tx1"/>
          </a:fontRef>
        </p:style>
      </p:cxnSp>
      <p:sp>
        <p:nvSpPr>
          <p:cNvPr id="398" name="矩形 397">
            <a:extLst>
              <a:ext uri="{FF2B5EF4-FFF2-40B4-BE49-F238E27FC236}">
                <a16:creationId xmlns:a16="http://schemas.microsoft.com/office/drawing/2014/main" id="{EADE0B74-0FA0-1EE0-9907-9257EEDAF17A}"/>
              </a:ext>
            </a:extLst>
          </p:cNvPr>
          <p:cNvSpPr/>
          <p:nvPr/>
        </p:nvSpPr>
        <p:spPr>
          <a:xfrm>
            <a:off x="10927515" y="1923450"/>
            <a:ext cx="129600" cy="12960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99" name="矩形 398">
            <a:extLst>
              <a:ext uri="{FF2B5EF4-FFF2-40B4-BE49-F238E27FC236}">
                <a16:creationId xmlns:a16="http://schemas.microsoft.com/office/drawing/2014/main" id="{0F7D9963-F279-704F-898E-E489BCDEBB0D}"/>
              </a:ext>
            </a:extLst>
          </p:cNvPr>
          <p:cNvSpPr/>
          <p:nvPr/>
        </p:nvSpPr>
        <p:spPr>
          <a:xfrm>
            <a:off x="11074702" y="2070770"/>
            <a:ext cx="126000" cy="12600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00" name="矩形 399">
            <a:extLst>
              <a:ext uri="{FF2B5EF4-FFF2-40B4-BE49-F238E27FC236}">
                <a16:creationId xmlns:a16="http://schemas.microsoft.com/office/drawing/2014/main" id="{505889BB-C1FE-EC3E-6E32-185D9A94E5BA}"/>
              </a:ext>
            </a:extLst>
          </p:cNvPr>
          <p:cNvSpPr/>
          <p:nvPr/>
        </p:nvSpPr>
        <p:spPr>
          <a:xfrm>
            <a:off x="10783029" y="2213010"/>
            <a:ext cx="126000" cy="12600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403" name="直接箭头连接符 402">
            <a:extLst>
              <a:ext uri="{FF2B5EF4-FFF2-40B4-BE49-F238E27FC236}">
                <a16:creationId xmlns:a16="http://schemas.microsoft.com/office/drawing/2014/main" id="{C0484AF3-4E68-AE89-FA44-916398B7D1F5}"/>
              </a:ext>
            </a:extLst>
          </p:cNvPr>
          <p:cNvCxnSpPr>
            <a:cxnSpLocks/>
          </p:cNvCxnSpPr>
          <p:nvPr/>
        </p:nvCxnSpPr>
        <p:spPr>
          <a:xfrm>
            <a:off x="11290368" y="774360"/>
            <a:ext cx="424353" cy="0"/>
          </a:xfrm>
          <a:prstGeom prst="straightConnector1">
            <a:avLst/>
          </a:prstGeom>
          <a:ln>
            <a:solidFill>
              <a:schemeClr val="accent4">
                <a:lumMod val="50000"/>
              </a:schemeClr>
            </a:solidFill>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mc:Choice xmlns:a14="http://schemas.microsoft.com/office/drawing/2010/main" Requires="a14">
          <p:sp>
            <p:nvSpPr>
              <p:cNvPr id="404" name="文本框 403">
                <a:extLst>
                  <a:ext uri="{FF2B5EF4-FFF2-40B4-BE49-F238E27FC236}">
                    <a16:creationId xmlns:a16="http://schemas.microsoft.com/office/drawing/2014/main" id="{D25B8CA8-FFC1-93CF-8758-440E4EC72011}"/>
                  </a:ext>
                </a:extLst>
              </p:cNvPr>
              <p:cNvSpPr txBox="1"/>
              <p:nvPr/>
            </p:nvSpPr>
            <p:spPr>
              <a:xfrm>
                <a:off x="10903621" y="945111"/>
                <a:ext cx="213776" cy="2329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𝑃</m:t>
                          </m:r>
                        </m:e>
                        <m:sub>
                          <m:r>
                            <a:rPr lang="en-US" altLang="zh-CN" sz="1400" b="0" i="1" smtClean="0">
                              <a:latin typeface="Cambria Math" panose="02040503050406030204" pitchFamily="18" charset="0"/>
                            </a:rPr>
                            <m:t>𝑔</m:t>
                          </m:r>
                        </m:sub>
                      </m:sSub>
                    </m:oMath>
                  </m:oMathPara>
                </a14:m>
                <a:endParaRPr lang="zh-CN" altLang="en-US" sz="1400" dirty="0"/>
              </a:p>
            </p:txBody>
          </p:sp>
        </mc:Choice>
        <mc:Fallback>
          <p:sp>
            <p:nvSpPr>
              <p:cNvPr id="404" name="文本框 403">
                <a:extLst>
                  <a:ext uri="{FF2B5EF4-FFF2-40B4-BE49-F238E27FC236}">
                    <a16:creationId xmlns:a16="http://schemas.microsoft.com/office/drawing/2014/main" id="{D25B8CA8-FFC1-93CF-8758-440E4EC72011}"/>
                  </a:ext>
                </a:extLst>
              </p:cNvPr>
              <p:cNvSpPr txBox="1">
                <a:spLocks noRot="1" noChangeAspect="1" noMove="1" noResize="1" noEditPoints="1" noAdjustHandles="1" noChangeArrowheads="1" noChangeShapeType="1" noTextEdit="1"/>
              </p:cNvSpPr>
              <p:nvPr/>
            </p:nvSpPr>
            <p:spPr>
              <a:xfrm>
                <a:off x="10903621" y="945111"/>
                <a:ext cx="213776" cy="232949"/>
              </a:xfrm>
              <a:prstGeom prst="rect">
                <a:avLst/>
              </a:prstGeom>
              <a:blipFill>
                <a:blip r:embed="rId15"/>
                <a:stretch>
                  <a:fillRect l="-17143" r="-2857" b="-21053"/>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05" name="文本框 404">
                <a:extLst>
                  <a:ext uri="{FF2B5EF4-FFF2-40B4-BE49-F238E27FC236}">
                    <a16:creationId xmlns:a16="http://schemas.microsoft.com/office/drawing/2014/main" id="{2E89F0D1-2B7F-2B79-7FB2-AE4567C3E952}"/>
                  </a:ext>
                </a:extLst>
              </p:cNvPr>
              <p:cNvSpPr txBox="1"/>
              <p:nvPr/>
            </p:nvSpPr>
            <p:spPr>
              <a:xfrm>
                <a:off x="10893789" y="1646353"/>
                <a:ext cx="219867"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𝑃</m:t>
                          </m:r>
                        </m:e>
                        <m:sub>
                          <m:r>
                            <a:rPr lang="en-US" altLang="zh-CN" sz="1400" b="0" i="1" smtClean="0">
                              <a:latin typeface="Cambria Math" panose="02040503050406030204" pitchFamily="18" charset="0"/>
                            </a:rPr>
                            <m:t>𝑛</m:t>
                          </m:r>
                        </m:sub>
                      </m:sSub>
                    </m:oMath>
                  </m:oMathPara>
                </a14:m>
                <a:endParaRPr lang="zh-CN" altLang="en-US" sz="1400" dirty="0"/>
              </a:p>
            </p:txBody>
          </p:sp>
        </mc:Choice>
        <mc:Fallback>
          <p:sp>
            <p:nvSpPr>
              <p:cNvPr id="405" name="文本框 404">
                <a:extLst>
                  <a:ext uri="{FF2B5EF4-FFF2-40B4-BE49-F238E27FC236}">
                    <a16:creationId xmlns:a16="http://schemas.microsoft.com/office/drawing/2014/main" id="{2E89F0D1-2B7F-2B79-7FB2-AE4567C3E952}"/>
                  </a:ext>
                </a:extLst>
              </p:cNvPr>
              <p:cNvSpPr txBox="1">
                <a:spLocks noRot="1" noChangeAspect="1" noMove="1" noResize="1" noEditPoints="1" noAdjustHandles="1" noChangeArrowheads="1" noChangeShapeType="1" noTextEdit="1"/>
              </p:cNvSpPr>
              <p:nvPr/>
            </p:nvSpPr>
            <p:spPr>
              <a:xfrm>
                <a:off x="10893789" y="1646353"/>
                <a:ext cx="219867" cy="215444"/>
              </a:xfrm>
              <a:prstGeom prst="rect">
                <a:avLst/>
              </a:prstGeom>
              <a:blipFill>
                <a:blip r:embed="rId16"/>
                <a:stretch>
                  <a:fillRect l="-16667" b="-11429"/>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06" name="文本框 405">
                <a:extLst>
                  <a:ext uri="{FF2B5EF4-FFF2-40B4-BE49-F238E27FC236}">
                    <a16:creationId xmlns:a16="http://schemas.microsoft.com/office/drawing/2014/main" id="{F1D03A23-5720-109C-78F5-65CE78BDDE73}"/>
                  </a:ext>
                </a:extLst>
              </p:cNvPr>
              <p:cNvSpPr txBox="1"/>
              <p:nvPr/>
            </p:nvSpPr>
            <p:spPr>
              <a:xfrm>
                <a:off x="10893789" y="2331741"/>
                <a:ext cx="207173"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𝑃</m:t>
                          </m:r>
                        </m:e>
                        <m:sub>
                          <m:r>
                            <a:rPr lang="en-US" altLang="zh-CN" sz="1400" b="0" i="1" smtClean="0">
                              <a:latin typeface="Cambria Math" panose="02040503050406030204" pitchFamily="18" charset="0"/>
                            </a:rPr>
                            <m:t>𝑒</m:t>
                          </m:r>
                        </m:sub>
                      </m:sSub>
                    </m:oMath>
                  </m:oMathPara>
                </a14:m>
                <a:endParaRPr lang="zh-CN" altLang="en-US" sz="1400" dirty="0"/>
              </a:p>
            </p:txBody>
          </p:sp>
        </mc:Choice>
        <mc:Fallback>
          <p:sp>
            <p:nvSpPr>
              <p:cNvPr id="406" name="文本框 405">
                <a:extLst>
                  <a:ext uri="{FF2B5EF4-FFF2-40B4-BE49-F238E27FC236}">
                    <a16:creationId xmlns:a16="http://schemas.microsoft.com/office/drawing/2014/main" id="{F1D03A23-5720-109C-78F5-65CE78BDDE73}"/>
                  </a:ext>
                </a:extLst>
              </p:cNvPr>
              <p:cNvSpPr txBox="1">
                <a:spLocks noRot="1" noChangeAspect="1" noMove="1" noResize="1" noEditPoints="1" noAdjustHandles="1" noChangeArrowheads="1" noChangeShapeType="1" noTextEdit="1"/>
              </p:cNvSpPr>
              <p:nvPr/>
            </p:nvSpPr>
            <p:spPr>
              <a:xfrm>
                <a:off x="10893789" y="2331741"/>
                <a:ext cx="207173" cy="215444"/>
              </a:xfrm>
              <a:prstGeom prst="rect">
                <a:avLst/>
              </a:prstGeom>
              <a:blipFill>
                <a:blip r:embed="rId17"/>
                <a:stretch>
                  <a:fillRect l="-17647" b="-8571"/>
                </a:stretch>
              </a:blipFill>
            </p:spPr>
            <p:txBody>
              <a:bodyPr/>
              <a:lstStyle/>
              <a:p>
                <a:r>
                  <a:rPr lang="zh-CN" altLang="en-US">
                    <a:noFill/>
                  </a:rPr>
                  <a:t> </a:t>
                </a:r>
              </a:p>
            </p:txBody>
          </p:sp>
        </mc:Fallback>
      </mc:AlternateContent>
      <p:sp>
        <p:nvSpPr>
          <p:cNvPr id="408" name="矩形 407">
            <a:extLst>
              <a:ext uri="{FF2B5EF4-FFF2-40B4-BE49-F238E27FC236}">
                <a16:creationId xmlns:a16="http://schemas.microsoft.com/office/drawing/2014/main" id="{9B5E9B72-D258-7299-3F16-93C280F4FF0B}"/>
              </a:ext>
            </a:extLst>
          </p:cNvPr>
          <p:cNvSpPr/>
          <p:nvPr/>
        </p:nvSpPr>
        <p:spPr>
          <a:xfrm>
            <a:off x="10691134" y="459879"/>
            <a:ext cx="608623" cy="2112747"/>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9" name="文本框 408">
            <a:extLst>
              <a:ext uri="{FF2B5EF4-FFF2-40B4-BE49-F238E27FC236}">
                <a16:creationId xmlns:a16="http://schemas.microsoft.com/office/drawing/2014/main" id="{6EDF5629-3898-C1A2-FA8D-B8723A970163}"/>
              </a:ext>
            </a:extLst>
          </p:cNvPr>
          <p:cNvSpPr txBox="1"/>
          <p:nvPr/>
        </p:nvSpPr>
        <p:spPr>
          <a:xfrm>
            <a:off x="11174352" y="311357"/>
            <a:ext cx="705898" cy="523220"/>
          </a:xfrm>
          <a:prstGeom prst="rect">
            <a:avLst/>
          </a:prstGeom>
          <a:noFill/>
        </p:spPr>
        <p:txBody>
          <a:bodyPr wrap="square">
            <a:spAutoFit/>
          </a:bodyPr>
          <a:lstStyle/>
          <a:p>
            <a:pPr algn="ctr"/>
            <a:r>
              <a:rPr lang="zh-CN" altLang="en-US" sz="1400" dirty="0">
                <a:latin typeface="Times New Roman" panose="02020603050405020304" pitchFamily="18" charset="0"/>
                <a:cs typeface="Times New Roman" panose="02020603050405020304" pitchFamily="18" charset="0"/>
              </a:rPr>
              <a:t>Graph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task</a:t>
            </a:r>
            <a:endParaRPr lang="zh-CN" altLang="en-US" sz="1400" dirty="0">
              <a:latin typeface="Times New Roman" panose="02020603050405020304" pitchFamily="18" charset="0"/>
              <a:cs typeface="Times New Roman" panose="02020603050405020304" pitchFamily="18" charset="0"/>
            </a:endParaRPr>
          </a:p>
        </p:txBody>
      </p:sp>
      <p:cxnSp>
        <p:nvCxnSpPr>
          <p:cNvPr id="410" name="直接箭头连接符 409">
            <a:extLst>
              <a:ext uri="{FF2B5EF4-FFF2-40B4-BE49-F238E27FC236}">
                <a16:creationId xmlns:a16="http://schemas.microsoft.com/office/drawing/2014/main" id="{C01C0FAA-DB6C-3AD7-E265-081A2C092A2B}"/>
              </a:ext>
            </a:extLst>
          </p:cNvPr>
          <p:cNvCxnSpPr>
            <a:cxnSpLocks/>
          </p:cNvCxnSpPr>
          <p:nvPr/>
        </p:nvCxnSpPr>
        <p:spPr>
          <a:xfrm>
            <a:off x="11305898" y="1428205"/>
            <a:ext cx="424353" cy="0"/>
          </a:xfrm>
          <a:prstGeom prst="straightConnector1">
            <a:avLst/>
          </a:prstGeom>
          <a:ln>
            <a:solidFill>
              <a:srgbClr val="43C955"/>
            </a:solidFill>
            <a:tailEnd type="triangle"/>
          </a:ln>
        </p:spPr>
        <p:style>
          <a:lnRef idx="3">
            <a:schemeClr val="dk1"/>
          </a:lnRef>
          <a:fillRef idx="0">
            <a:schemeClr val="dk1"/>
          </a:fillRef>
          <a:effectRef idx="2">
            <a:schemeClr val="dk1"/>
          </a:effectRef>
          <a:fontRef idx="minor">
            <a:schemeClr val="tx1"/>
          </a:fontRef>
        </p:style>
      </p:cxnSp>
      <p:cxnSp>
        <p:nvCxnSpPr>
          <p:cNvPr id="411" name="直接箭头连接符 410">
            <a:extLst>
              <a:ext uri="{FF2B5EF4-FFF2-40B4-BE49-F238E27FC236}">
                <a16:creationId xmlns:a16="http://schemas.microsoft.com/office/drawing/2014/main" id="{B95466DD-4F49-657F-56B4-64FA6B956BC1}"/>
              </a:ext>
            </a:extLst>
          </p:cNvPr>
          <p:cNvCxnSpPr>
            <a:cxnSpLocks/>
          </p:cNvCxnSpPr>
          <p:nvPr/>
        </p:nvCxnSpPr>
        <p:spPr>
          <a:xfrm>
            <a:off x="11303961" y="2155792"/>
            <a:ext cx="424353" cy="0"/>
          </a:xfrm>
          <a:prstGeom prst="straightConnector1">
            <a:avLst/>
          </a:prstGeom>
          <a:ln>
            <a:solidFill>
              <a:srgbClr val="FFC000"/>
            </a:solidFill>
            <a:tailEnd type="triangle"/>
          </a:ln>
        </p:spPr>
        <p:style>
          <a:lnRef idx="3">
            <a:schemeClr val="dk1"/>
          </a:lnRef>
          <a:fillRef idx="0">
            <a:schemeClr val="dk1"/>
          </a:fillRef>
          <a:effectRef idx="2">
            <a:schemeClr val="dk1"/>
          </a:effectRef>
          <a:fontRef idx="minor">
            <a:schemeClr val="tx1"/>
          </a:fontRef>
        </p:style>
      </p:cxnSp>
      <p:sp>
        <p:nvSpPr>
          <p:cNvPr id="412" name="文本框 411">
            <a:extLst>
              <a:ext uri="{FF2B5EF4-FFF2-40B4-BE49-F238E27FC236}">
                <a16:creationId xmlns:a16="http://schemas.microsoft.com/office/drawing/2014/main" id="{0C2E5841-A231-D098-6318-722105B46B6D}"/>
              </a:ext>
            </a:extLst>
          </p:cNvPr>
          <p:cNvSpPr txBox="1"/>
          <p:nvPr/>
        </p:nvSpPr>
        <p:spPr>
          <a:xfrm>
            <a:off x="11184184" y="953516"/>
            <a:ext cx="705898" cy="523220"/>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Edge</a:t>
            </a:r>
            <a:r>
              <a:rPr lang="zh-CN" altLang="en-US" sz="1400" dirty="0">
                <a:latin typeface="Times New Roman" panose="02020603050405020304" pitchFamily="18" charset="0"/>
                <a:cs typeface="Times New Roman" panose="02020603050405020304" pitchFamily="18" charset="0"/>
              </a:rPr>
              <a:t>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task</a:t>
            </a:r>
            <a:endParaRPr lang="zh-CN" altLang="en-US" sz="1400" dirty="0">
              <a:latin typeface="Times New Roman" panose="02020603050405020304" pitchFamily="18" charset="0"/>
              <a:cs typeface="Times New Roman" panose="02020603050405020304" pitchFamily="18" charset="0"/>
            </a:endParaRPr>
          </a:p>
        </p:txBody>
      </p:sp>
      <p:sp>
        <p:nvSpPr>
          <p:cNvPr id="413" name="文本框 412">
            <a:extLst>
              <a:ext uri="{FF2B5EF4-FFF2-40B4-BE49-F238E27FC236}">
                <a16:creationId xmlns:a16="http://schemas.microsoft.com/office/drawing/2014/main" id="{0454F91B-55CE-3CC4-20A0-C2AC86D522D1}"/>
              </a:ext>
            </a:extLst>
          </p:cNvPr>
          <p:cNvSpPr txBox="1"/>
          <p:nvPr/>
        </p:nvSpPr>
        <p:spPr>
          <a:xfrm>
            <a:off x="11184184" y="1666355"/>
            <a:ext cx="705898" cy="523220"/>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Node</a:t>
            </a:r>
            <a:r>
              <a:rPr lang="zh-CN" altLang="en-US" sz="1400" dirty="0">
                <a:latin typeface="Times New Roman" panose="02020603050405020304" pitchFamily="18" charset="0"/>
                <a:cs typeface="Times New Roman" panose="02020603050405020304" pitchFamily="18" charset="0"/>
              </a:rPr>
              <a:t>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task</a:t>
            </a:r>
            <a:endParaRPr lang="zh-CN" altLang="en-US" sz="1400" dirty="0">
              <a:latin typeface="Times New Roman" panose="02020603050405020304" pitchFamily="18" charset="0"/>
              <a:cs typeface="Times New Roman" panose="02020603050405020304" pitchFamily="18" charset="0"/>
            </a:endParaRPr>
          </a:p>
        </p:txBody>
      </p:sp>
      <p:cxnSp>
        <p:nvCxnSpPr>
          <p:cNvPr id="418" name="直接箭头连接符 417">
            <a:extLst>
              <a:ext uri="{FF2B5EF4-FFF2-40B4-BE49-F238E27FC236}">
                <a16:creationId xmlns:a16="http://schemas.microsoft.com/office/drawing/2014/main" id="{29A839C5-9672-86DC-50CF-1B034F7C1629}"/>
              </a:ext>
            </a:extLst>
          </p:cNvPr>
          <p:cNvCxnSpPr>
            <a:cxnSpLocks/>
          </p:cNvCxnSpPr>
          <p:nvPr/>
        </p:nvCxnSpPr>
        <p:spPr>
          <a:xfrm>
            <a:off x="9389867" y="1457690"/>
            <a:ext cx="23822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19" name="直接箭头连接符 418">
            <a:extLst>
              <a:ext uri="{FF2B5EF4-FFF2-40B4-BE49-F238E27FC236}">
                <a16:creationId xmlns:a16="http://schemas.microsoft.com/office/drawing/2014/main" id="{42BC360F-81EC-E1E6-6BB0-30DBEC2F8A59}"/>
              </a:ext>
            </a:extLst>
          </p:cNvPr>
          <p:cNvCxnSpPr>
            <a:cxnSpLocks/>
          </p:cNvCxnSpPr>
          <p:nvPr/>
        </p:nvCxnSpPr>
        <p:spPr>
          <a:xfrm>
            <a:off x="10447704" y="1390074"/>
            <a:ext cx="23822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420" name="左大括号 419">
            <a:extLst>
              <a:ext uri="{FF2B5EF4-FFF2-40B4-BE49-F238E27FC236}">
                <a16:creationId xmlns:a16="http://schemas.microsoft.com/office/drawing/2014/main" id="{A878ED96-F56B-E310-7688-3FC198F5F036}"/>
              </a:ext>
            </a:extLst>
          </p:cNvPr>
          <p:cNvSpPr/>
          <p:nvPr/>
        </p:nvSpPr>
        <p:spPr>
          <a:xfrm>
            <a:off x="11771329" y="525360"/>
            <a:ext cx="114668" cy="457092"/>
          </a:xfrm>
          <a:prstGeom prst="leftBrace">
            <a:avLst>
              <a:gd name="adj1" fmla="val 43996"/>
              <a:gd name="adj2" fmla="val 5441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pic>
        <p:nvPicPr>
          <p:cNvPr id="421" name="图片 420">
            <a:extLst>
              <a:ext uri="{FF2B5EF4-FFF2-40B4-BE49-F238E27FC236}">
                <a16:creationId xmlns:a16="http://schemas.microsoft.com/office/drawing/2014/main" id="{FE96F343-93A4-50A8-6F58-264BB890BFFD}"/>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1856019" y="534045"/>
            <a:ext cx="167978" cy="167978"/>
          </a:xfrm>
          <a:prstGeom prst="rect">
            <a:avLst/>
          </a:prstGeom>
        </p:spPr>
      </p:pic>
      <p:pic>
        <p:nvPicPr>
          <p:cNvPr id="422" name="图片 421">
            <a:extLst>
              <a:ext uri="{FF2B5EF4-FFF2-40B4-BE49-F238E27FC236}">
                <a16:creationId xmlns:a16="http://schemas.microsoft.com/office/drawing/2014/main" id="{1DF3C268-FA4E-5828-D741-99444E08EB5F}"/>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1854222" y="797987"/>
            <a:ext cx="193305" cy="193305"/>
          </a:xfrm>
          <a:prstGeom prst="rect">
            <a:avLst/>
          </a:prstGeom>
        </p:spPr>
      </p:pic>
      <p:sp>
        <p:nvSpPr>
          <p:cNvPr id="425" name="左大括号 424">
            <a:extLst>
              <a:ext uri="{FF2B5EF4-FFF2-40B4-BE49-F238E27FC236}">
                <a16:creationId xmlns:a16="http://schemas.microsoft.com/office/drawing/2014/main" id="{C832FCD7-7F5B-0741-990F-AED7CCB97FDB}"/>
              </a:ext>
            </a:extLst>
          </p:cNvPr>
          <p:cNvSpPr/>
          <p:nvPr/>
        </p:nvSpPr>
        <p:spPr>
          <a:xfrm>
            <a:off x="11789259" y="1171017"/>
            <a:ext cx="114668" cy="457092"/>
          </a:xfrm>
          <a:prstGeom prst="leftBrace">
            <a:avLst>
              <a:gd name="adj1" fmla="val 43996"/>
              <a:gd name="adj2" fmla="val 5441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pic>
        <p:nvPicPr>
          <p:cNvPr id="426" name="图片 425">
            <a:extLst>
              <a:ext uri="{FF2B5EF4-FFF2-40B4-BE49-F238E27FC236}">
                <a16:creationId xmlns:a16="http://schemas.microsoft.com/office/drawing/2014/main" id="{D040EB5A-78B1-F0D5-8186-9D20A8C04F86}"/>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1873949" y="1179702"/>
            <a:ext cx="167978" cy="167978"/>
          </a:xfrm>
          <a:prstGeom prst="rect">
            <a:avLst/>
          </a:prstGeom>
        </p:spPr>
      </p:pic>
      <p:pic>
        <p:nvPicPr>
          <p:cNvPr id="427" name="图片 426">
            <a:extLst>
              <a:ext uri="{FF2B5EF4-FFF2-40B4-BE49-F238E27FC236}">
                <a16:creationId xmlns:a16="http://schemas.microsoft.com/office/drawing/2014/main" id="{0EC93A8B-B56B-A9DD-0AB0-20806F4863AD}"/>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1872152" y="1443644"/>
            <a:ext cx="193305" cy="193305"/>
          </a:xfrm>
          <a:prstGeom prst="rect">
            <a:avLst/>
          </a:prstGeom>
        </p:spPr>
      </p:pic>
      <p:sp>
        <p:nvSpPr>
          <p:cNvPr id="428" name="左大括号 427">
            <a:extLst>
              <a:ext uri="{FF2B5EF4-FFF2-40B4-BE49-F238E27FC236}">
                <a16:creationId xmlns:a16="http://schemas.microsoft.com/office/drawing/2014/main" id="{C5E07DA6-8382-2E0D-6515-41FAED15286D}"/>
              </a:ext>
            </a:extLst>
          </p:cNvPr>
          <p:cNvSpPr/>
          <p:nvPr/>
        </p:nvSpPr>
        <p:spPr>
          <a:xfrm>
            <a:off x="11787561" y="1908742"/>
            <a:ext cx="114668" cy="457092"/>
          </a:xfrm>
          <a:prstGeom prst="leftBrace">
            <a:avLst>
              <a:gd name="adj1" fmla="val 43996"/>
              <a:gd name="adj2" fmla="val 5441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pic>
        <p:nvPicPr>
          <p:cNvPr id="429" name="图片 428">
            <a:extLst>
              <a:ext uri="{FF2B5EF4-FFF2-40B4-BE49-F238E27FC236}">
                <a16:creationId xmlns:a16="http://schemas.microsoft.com/office/drawing/2014/main" id="{C1E48614-BAEE-7C0C-6B22-4E5FE6C597BF}"/>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1872251" y="1917427"/>
            <a:ext cx="167978" cy="167978"/>
          </a:xfrm>
          <a:prstGeom prst="rect">
            <a:avLst/>
          </a:prstGeom>
        </p:spPr>
      </p:pic>
      <p:pic>
        <p:nvPicPr>
          <p:cNvPr id="430" name="图片 429">
            <a:extLst>
              <a:ext uri="{FF2B5EF4-FFF2-40B4-BE49-F238E27FC236}">
                <a16:creationId xmlns:a16="http://schemas.microsoft.com/office/drawing/2014/main" id="{20E0A7F6-02D8-0B8A-3584-86E8A65FD7E9}"/>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1870454" y="2181369"/>
            <a:ext cx="193305" cy="193305"/>
          </a:xfrm>
          <a:prstGeom prst="rect">
            <a:avLst/>
          </a:prstGeom>
        </p:spPr>
      </p:pic>
      <p:sp>
        <p:nvSpPr>
          <p:cNvPr id="431" name="文本框 430">
            <a:extLst>
              <a:ext uri="{FF2B5EF4-FFF2-40B4-BE49-F238E27FC236}">
                <a16:creationId xmlns:a16="http://schemas.microsoft.com/office/drawing/2014/main" id="{99DA6ED7-605A-C45C-F74D-B5FC9D8D4F99}"/>
              </a:ext>
            </a:extLst>
          </p:cNvPr>
          <p:cNvSpPr txBox="1"/>
          <p:nvPr/>
        </p:nvSpPr>
        <p:spPr>
          <a:xfrm>
            <a:off x="9808007" y="5978906"/>
            <a:ext cx="2375647" cy="307777"/>
          </a:xfrm>
          <a:prstGeom prst="rect">
            <a:avLst/>
          </a:prstGeom>
          <a:noFill/>
        </p:spPr>
        <p:txBody>
          <a:bodyPr wrap="square">
            <a:spAutoFit/>
          </a:bodyPr>
          <a:lstStyle/>
          <a:p>
            <a:pPr algn="ctr"/>
            <a:r>
              <a:rPr lang="zh-CN" altLang="en-US" sz="1400" dirty="0">
                <a:latin typeface="Times New Roman" panose="02020603050405020304" pitchFamily="18" charset="0"/>
                <a:cs typeface="Times New Roman" panose="02020603050405020304" pitchFamily="18" charset="0"/>
              </a:rPr>
              <a:t>Task</a:t>
            </a:r>
            <a:r>
              <a:rPr lang="en-US" altLang="zh-CN" sz="1400" dirty="0">
                <a:latin typeface="Times New Roman" panose="02020603050405020304" pitchFamily="18" charset="0"/>
                <a:cs typeface="Times New Roman" panose="02020603050405020304" pitchFamily="18" charset="0"/>
              </a:rPr>
              <a:t>-u</a:t>
            </a:r>
            <a:r>
              <a:rPr lang="zh-CN" altLang="en-US" sz="1400" dirty="0">
                <a:latin typeface="Times New Roman" panose="02020603050405020304" pitchFamily="18" charset="0"/>
                <a:cs typeface="Times New Roman" panose="02020603050405020304" pitchFamily="18" charset="0"/>
              </a:rPr>
              <a:t>nified </a:t>
            </a:r>
            <a:r>
              <a:rPr lang="en-US" altLang="zh-CN" sz="1400" dirty="0">
                <a:latin typeface="Times New Roman" panose="02020603050405020304" pitchFamily="18" charset="0"/>
                <a:cs typeface="Times New Roman" panose="02020603050405020304" pitchFamily="18" charset="0"/>
              </a:rPr>
              <a:t>p</a:t>
            </a:r>
            <a:r>
              <a:rPr lang="zh-CN" altLang="en-US" sz="1400" dirty="0">
                <a:latin typeface="Times New Roman" panose="02020603050405020304" pitchFamily="18" charset="0"/>
                <a:cs typeface="Times New Roman" panose="02020603050405020304" pitchFamily="18" charset="0"/>
              </a:rPr>
              <a:t>rompt</a:t>
            </a:r>
            <a:r>
              <a:rPr lang="en-US" altLang="zh-CN" sz="1400" dirty="0">
                <a:latin typeface="Times New Roman" panose="02020603050405020304" pitchFamily="18" charset="0"/>
                <a:cs typeface="Times New Roman" panose="02020603050405020304" pitchFamily="18" charset="0"/>
              </a:rPr>
              <a:t>s</a:t>
            </a:r>
            <a:endParaRPr lang="zh-CN" altLang="en-US" sz="1400" dirty="0">
              <a:latin typeface="Times New Roman" panose="02020603050405020304" pitchFamily="18" charset="0"/>
              <a:cs typeface="Times New Roman" panose="02020603050405020304" pitchFamily="18" charset="0"/>
            </a:endParaRPr>
          </a:p>
        </p:txBody>
      </p:sp>
      <p:sp>
        <p:nvSpPr>
          <p:cNvPr id="432" name="椭圆 431">
            <a:extLst>
              <a:ext uri="{FF2B5EF4-FFF2-40B4-BE49-F238E27FC236}">
                <a16:creationId xmlns:a16="http://schemas.microsoft.com/office/drawing/2014/main" id="{A112E6BF-8EF8-9E04-3B76-A40DB0C631D0}"/>
              </a:ext>
            </a:extLst>
          </p:cNvPr>
          <p:cNvSpPr/>
          <p:nvPr/>
        </p:nvSpPr>
        <p:spPr>
          <a:xfrm>
            <a:off x="7641570" y="4894704"/>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433" name="椭圆 432">
            <a:extLst>
              <a:ext uri="{FF2B5EF4-FFF2-40B4-BE49-F238E27FC236}">
                <a16:creationId xmlns:a16="http://schemas.microsoft.com/office/drawing/2014/main" id="{ED9EE532-9EA6-540A-49A1-4A64C2DDFA20}"/>
              </a:ext>
            </a:extLst>
          </p:cNvPr>
          <p:cNvSpPr/>
          <p:nvPr/>
        </p:nvSpPr>
        <p:spPr>
          <a:xfrm>
            <a:off x="8011994" y="5279380"/>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434" name="椭圆 433">
            <a:extLst>
              <a:ext uri="{FF2B5EF4-FFF2-40B4-BE49-F238E27FC236}">
                <a16:creationId xmlns:a16="http://schemas.microsoft.com/office/drawing/2014/main" id="{C2F5C907-3347-BBEB-3B80-B176A59BEA64}"/>
              </a:ext>
            </a:extLst>
          </p:cNvPr>
          <p:cNvSpPr/>
          <p:nvPr/>
        </p:nvSpPr>
        <p:spPr>
          <a:xfrm>
            <a:off x="8053795" y="4382471"/>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435" name="椭圆 434">
            <a:extLst>
              <a:ext uri="{FF2B5EF4-FFF2-40B4-BE49-F238E27FC236}">
                <a16:creationId xmlns:a16="http://schemas.microsoft.com/office/drawing/2014/main" id="{CE0BED69-A4C6-2698-D0CA-C695D8E7DDCD}"/>
              </a:ext>
            </a:extLst>
          </p:cNvPr>
          <p:cNvSpPr/>
          <p:nvPr/>
        </p:nvSpPr>
        <p:spPr>
          <a:xfrm>
            <a:off x="8141318" y="4857923"/>
            <a:ext cx="128588" cy="135731"/>
          </a:xfrm>
          <a:prstGeom prst="ellipse">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436" name="椭圆 435">
            <a:extLst>
              <a:ext uri="{FF2B5EF4-FFF2-40B4-BE49-F238E27FC236}">
                <a16:creationId xmlns:a16="http://schemas.microsoft.com/office/drawing/2014/main" id="{BD9D7F50-D7CC-4706-1B48-B45CDD32CAEF}"/>
              </a:ext>
            </a:extLst>
          </p:cNvPr>
          <p:cNvSpPr/>
          <p:nvPr/>
        </p:nvSpPr>
        <p:spPr>
          <a:xfrm>
            <a:off x="8442912" y="5125857"/>
            <a:ext cx="128588" cy="135731"/>
          </a:xfrm>
          <a:prstGeom prst="ellipse">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437" name="椭圆 436">
            <a:extLst>
              <a:ext uri="{FF2B5EF4-FFF2-40B4-BE49-F238E27FC236}">
                <a16:creationId xmlns:a16="http://schemas.microsoft.com/office/drawing/2014/main" id="{1C41EB40-B56F-823E-FD4A-3D0B461B8566}"/>
              </a:ext>
            </a:extLst>
          </p:cNvPr>
          <p:cNvSpPr/>
          <p:nvPr/>
        </p:nvSpPr>
        <p:spPr>
          <a:xfrm>
            <a:off x="8436205" y="4574082"/>
            <a:ext cx="128588" cy="135731"/>
          </a:xfrm>
          <a:prstGeom prst="ellipse">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cxnSp>
        <p:nvCxnSpPr>
          <p:cNvPr id="438" name="直接连接符 437">
            <a:extLst>
              <a:ext uri="{FF2B5EF4-FFF2-40B4-BE49-F238E27FC236}">
                <a16:creationId xmlns:a16="http://schemas.microsoft.com/office/drawing/2014/main" id="{E30975D6-CB6D-2F6B-2F66-73AC700A976B}"/>
              </a:ext>
            </a:extLst>
          </p:cNvPr>
          <p:cNvCxnSpPr>
            <a:cxnSpLocks/>
            <a:stCxn id="435" idx="0"/>
            <a:endCxn id="434" idx="4"/>
          </p:cNvCxnSpPr>
          <p:nvPr/>
        </p:nvCxnSpPr>
        <p:spPr>
          <a:xfrm flipH="1" flipV="1">
            <a:off x="8118089" y="4518202"/>
            <a:ext cx="87523" cy="339721"/>
          </a:xfrm>
          <a:prstGeom prst="line">
            <a:avLst/>
          </a:prstGeom>
        </p:spPr>
        <p:style>
          <a:lnRef idx="3">
            <a:schemeClr val="dk1"/>
          </a:lnRef>
          <a:fillRef idx="0">
            <a:schemeClr val="dk1"/>
          </a:fillRef>
          <a:effectRef idx="2">
            <a:schemeClr val="dk1"/>
          </a:effectRef>
          <a:fontRef idx="minor">
            <a:schemeClr val="tx1"/>
          </a:fontRef>
        </p:style>
      </p:cxnSp>
      <p:cxnSp>
        <p:nvCxnSpPr>
          <p:cNvPr id="439" name="直接连接符 438">
            <a:extLst>
              <a:ext uri="{FF2B5EF4-FFF2-40B4-BE49-F238E27FC236}">
                <a16:creationId xmlns:a16="http://schemas.microsoft.com/office/drawing/2014/main" id="{8B5C2979-6CA1-AFB2-176F-5D405277A370}"/>
              </a:ext>
            </a:extLst>
          </p:cNvPr>
          <p:cNvCxnSpPr>
            <a:cxnSpLocks/>
            <a:stCxn id="432" idx="7"/>
            <a:endCxn id="434" idx="2"/>
          </p:cNvCxnSpPr>
          <p:nvPr/>
        </p:nvCxnSpPr>
        <p:spPr>
          <a:xfrm flipV="1">
            <a:off x="7751327" y="4450337"/>
            <a:ext cx="302468" cy="464244"/>
          </a:xfrm>
          <a:prstGeom prst="line">
            <a:avLst/>
          </a:prstGeom>
        </p:spPr>
        <p:style>
          <a:lnRef idx="3">
            <a:schemeClr val="dk1"/>
          </a:lnRef>
          <a:fillRef idx="0">
            <a:schemeClr val="dk1"/>
          </a:fillRef>
          <a:effectRef idx="2">
            <a:schemeClr val="dk1"/>
          </a:effectRef>
          <a:fontRef idx="minor">
            <a:schemeClr val="tx1"/>
          </a:fontRef>
        </p:style>
      </p:cxnSp>
      <p:cxnSp>
        <p:nvCxnSpPr>
          <p:cNvPr id="440" name="直接连接符 439">
            <a:extLst>
              <a:ext uri="{FF2B5EF4-FFF2-40B4-BE49-F238E27FC236}">
                <a16:creationId xmlns:a16="http://schemas.microsoft.com/office/drawing/2014/main" id="{7B58C233-7699-F9E9-E99C-ACC502CBEA02}"/>
              </a:ext>
            </a:extLst>
          </p:cNvPr>
          <p:cNvCxnSpPr>
            <a:cxnSpLocks/>
            <a:stCxn id="433" idx="1"/>
            <a:endCxn id="432" idx="5"/>
          </p:cNvCxnSpPr>
          <p:nvPr/>
        </p:nvCxnSpPr>
        <p:spPr>
          <a:xfrm flipH="1" flipV="1">
            <a:off x="7751327" y="5010558"/>
            <a:ext cx="279498" cy="288699"/>
          </a:xfrm>
          <a:prstGeom prst="line">
            <a:avLst/>
          </a:prstGeom>
        </p:spPr>
        <p:style>
          <a:lnRef idx="3">
            <a:schemeClr val="dk1"/>
          </a:lnRef>
          <a:fillRef idx="0">
            <a:schemeClr val="dk1"/>
          </a:fillRef>
          <a:effectRef idx="2">
            <a:schemeClr val="dk1"/>
          </a:effectRef>
          <a:fontRef idx="minor">
            <a:schemeClr val="tx1"/>
          </a:fontRef>
        </p:style>
      </p:cxnSp>
      <p:cxnSp>
        <p:nvCxnSpPr>
          <p:cNvPr id="441" name="直接连接符 440">
            <a:extLst>
              <a:ext uri="{FF2B5EF4-FFF2-40B4-BE49-F238E27FC236}">
                <a16:creationId xmlns:a16="http://schemas.microsoft.com/office/drawing/2014/main" id="{AB58036E-6154-E091-A0C8-F84163789386}"/>
              </a:ext>
            </a:extLst>
          </p:cNvPr>
          <p:cNvCxnSpPr>
            <a:cxnSpLocks/>
            <a:stCxn id="433" idx="7"/>
            <a:endCxn id="435" idx="4"/>
          </p:cNvCxnSpPr>
          <p:nvPr/>
        </p:nvCxnSpPr>
        <p:spPr>
          <a:xfrm flipV="1">
            <a:off x="8121751" y="4993654"/>
            <a:ext cx="83861" cy="305603"/>
          </a:xfrm>
          <a:prstGeom prst="line">
            <a:avLst/>
          </a:prstGeom>
        </p:spPr>
        <p:style>
          <a:lnRef idx="3">
            <a:schemeClr val="dk1"/>
          </a:lnRef>
          <a:fillRef idx="0">
            <a:schemeClr val="dk1"/>
          </a:fillRef>
          <a:effectRef idx="2">
            <a:schemeClr val="dk1"/>
          </a:effectRef>
          <a:fontRef idx="minor">
            <a:schemeClr val="tx1"/>
          </a:fontRef>
        </p:style>
      </p:cxnSp>
      <p:cxnSp>
        <p:nvCxnSpPr>
          <p:cNvPr id="442" name="直接连接符 441">
            <a:extLst>
              <a:ext uri="{FF2B5EF4-FFF2-40B4-BE49-F238E27FC236}">
                <a16:creationId xmlns:a16="http://schemas.microsoft.com/office/drawing/2014/main" id="{EEC842BF-3509-29E5-96D7-FAFB8B1FEA2C}"/>
              </a:ext>
            </a:extLst>
          </p:cNvPr>
          <p:cNvCxnSpPr>
            <a:cxnSpLocks/>
            <a:stCxn id="435" idx="7"/>
            <a:endCxn id="437" idx="3"/>
          </p:cNvCxnSpPr>
          <p:nvPr/>
        </p:nvCxnSpPr>
        <p:spPr>
          <a:xfrm flipV="1">
            <a:off x="8251075" y="4689936"/>
            <a:ext cx="203961" cy="187864"/>
          </a:xfrm>
          <a:prstGeom prst="line">
            <a:avLst/>
          </a:prstGeom>
        </p:spPr>
        <p:style>
          <a:lnRef idx="3">
            <a:schemeClr val="dk1"/>
          </a:lnRef>
          <a:fillRef idx="0">
            <a:schemeClr val="dk1"/>
          </a:fillRef>
          <a:effectRef idx="2">
            <a:schemeClr val="dk1"/>
          </a:effectRef>
          <a:fontRef idx="minor">
            <a:schemeClr val="tx1"/>
          </a:fontRef>
        </p:style>
      </p:cxnSp>
      <p:cxnSp>
        <p:nvCxnSpPr>
          <p:cNvPr id="443" name="直接连接符 442">
            <a:extLst>
              <a:ext uri="{FF2B5EF4-FFF2-40B4-BE49-F238E27FC236}">
                <a16:creationId xmlns:a16="http://schemas.microsoft.com/office/drawing/2014/main" id="{AED0252A-11DF-A9C4-3D57-A75281A9D6A9}"/>
              </a:ext>
            </a:extLst>
          </p:cNvPr>
          <p:cNvCxnSpPr>
            <a:cxnSpLocks/>
            <a:stCxn id="436" idx="1"/>
          </p:cNvCxnSpPr>
          <p:nvPr/>
        </p:nvCxnSpPr>
        <p:spPr>
          <a:xfrm flipH="1" flipV="1">
            <a:off x="8253926" y="4948508"/>
            <a:ext cx="207817" cy="197226"/>
          </a:xfrm>
          <a:prstGeom prst="line">
            <a:avLst/>
          </a:prstGeom>
        </p:spPr>
        <p:style>
          <a:lnRef idx="3">
            <a:schemeClr val="dk1"/>
          </a:lnRef>
          <a:fillRef idx="0">
            <a:schemeClr val="dk1"/>
          </a:fillRef>
          <a:effectRef idx="2">
            <a:schemeClr val="dk1"/>
          </a:effectRef>
          <a:fontRef idx="minor">
            <a:schemeClr val="tx1"/>
          </a:fontRef>
        </p:style>
      </p:cxnSp>
      <p:cxnSp>
        <p:nvCxnSpPr>
          <p:cNvPr id="444" name="直接连接符 443">
            <a:extLst>
              <a:ext uri="{FF2B5EF4-FFF2-40B4-BE49-F238E27FC236}">
                <a16:creationId xmlns:a16="http://schemas.microsoft.com/office/drawing/2014/main" id="{474243E4-D168-93AA-208C-1D054A3C38EC}"/>
              </a:ext>
            </a:extLst>
          </p:cNvPr>
          <p:cNvCxnSpPr>
            <a:cxnSpLocks/>
            <a:stCxn id="436" idx="0"/>
            <a:endCxn id="437" idx="4"/>
          </p:cNvCxnSpPr>
          <p:nvPr/>
        </p:nvCxnSpPr>
        <p:spPr>
          <a:xfrm flipH="1" flipV="1">
            <a:off x="8500499" y="4709813"/>
            <a:ext cx="6707" cy="416044"/>
          </a:xfrm>
          <a:prstGeom prst="line">
            <a:avLst/>
          </a:prstGeom>
        </p:spPr>
        <p:style>
          <a:lnRef idx="3">
            <a:schemeClr val="dk1"/>
          </a:lnRef>
          <a:fillRef idx="0">
            <a:schemeClr val="dk1"/>
          </a:fillRef>
          <a:effectRef idx="2">
            <a:schemeClr val="dk1"/>
          </a:effectRef>
          <a:fontRef idx="minor">
            <a:schemeClr val="tx1"/>
          </a:fontRef>
        </p:style>
      </p:cxnSp>
      <p:pic>
        <p:nvPicPr>
          <p:cNvPr id="445" name="图片 444">
            <a:extLst>
              <a:ext uri="{FF2B5EF4-FFF2-40B4-BE49-F238E27FC236}">
                <a16:creationId xmlns:a16="http://schemas.microsoft.com/office/drawing/2014/main" id="{BBE143C9-E6C3-67F6-8DEF-D6492101E1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01112" y="4197481"/>
            <a:ext cx="277200" cy="277200"/>
          </a:xfrm>
          <a:prstGeom prst="rect">
            <a:avLst/>
          </a:prstGeom>
        </p:spPr>
      </p:pic>
      <p:pic>
        <p:nvPicPr>
          <p:cNvPr id="447" name="图片 446">
            <a:extLst>
              <a:ext uri="{FF2B5EF4-FFF2-40B4-BE49-F238E27FC236}">
                <a16:creationId xmlns:a16="http://schemas.microsoft.com/office/drawing/2014/main" id="{85DF289F-072C-2692-AD05-D084174E830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27076" y="4578677"/>
            <a:ext cx="277200" cy="277200"/>
          </a:xfrm>
          <a:prstGeom prst="rect">
            <a:avLst/>
          </a:prstGeom>
        </p:spPr>
      </p:pic>
      <p:pic>
        <p:nvPicPr>
          <p:cNvPr id="448" name="图片 447">
            <a:extLst>
              <a:ext uri="{FF2B5EF4-FFF2-40B4-BE49-F238E27FC236}">
                <a16:creationId xmlns:a16="http://schemas.microsoft.com/office/drawing/2014/main" id="{D938A830-726D-3A38-1038-53E3CE83EED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62609" y="5259369"/>
            <a:ext cx="277200" cy="277200"/>
          </a:xfrm>
          <a:prstGeom prst="rect">
            <a:avLst/>
          </a:prstGeom>
        </p:spPr>
      </p:pic>
      <p:pic>
        <p:nvPicPr>
          <p:cNvPr id="452" name="图片 451">
            <a:extLst>
              <a:ext uri="{FF2B5EF4-FFF2-40B4-BE49-F238E27FC236}">
                <a16:creationId xmlns:a16="http://schemas.microsoft.com/office/drawing/2014/main" id="{BEC78F5B-D94F-07B5-5E80-1135AFF6F740}"/>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7873681" y="4747163"/>
            <a:ext cx="277200" cy="277200"/>
          </a:xfrm>
          <a:prstGeom prst="rect">
            <a:avLst/>
          </a:prstGeom>
        </p:spPr>
      </p:pic>
      <p:pic>
        <p:nvPicPr>
          <p:cNvPr id="454" name="图片 453">
            <a:extLst>
              <a:ext uri="{FF2B5EF4-FFF2-40B4-BE49-F238E27FC236}">
                <a16:creationId xmlns:a16="http://schemas.microsoft.com/office/drawing/2014/main" id="{F639D26D-BCA7-BE69-044E-4C323663DBD8}"/>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8277093" y="4314707"/>
            <a:ext cx="277200" cy="277200"/>
          </a:xfrm>
          <a:prstGeom prst="rect">
            <a:avLst/>
          </a:prstGeom>
        </p:spPr>
      </p:pic>
      <p:pic>
        <p:nvPicPr>
          <p:cNvPr id="455" name="图片 454">
            <a:extLst>
              <a:ext uri="{FF2B5EF4-FFF2-40B4-BE49-F238E27FC236}">
                <a16:creationId xmlns:a16="http://schemas.microsoft.com/office/drawing/2014/main" id="{389F216D-65E0-3E8F-8380-5B40CB06BE04}"/>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8232270" y="5220142"/>
            <a:ext cx="277200" cy="277200"/>
          </a:xfrm>
          <a:prstGeom prst="rect">
            <a:avLst/>
          </a:prstGeom>
        </p:spPr>
      </p:pic>
      <p:sp>
        <p:nvSpPr>
          <p:cNvPr id="456" name="文本框 455">
            <a:extLst>
              <a:ext uri="{FF2B5EF4-FFF2-40B4-BE49-F238E27FC236}">
                <a16:creationId xmlns:a16="http://schemas.microsoft.com/office/drawing/2014/main" id="{689F74DF-A0EB-E1F9-1FC6-3D901BB4CC5D}"/>
              </a:ext>
            </a:extLst>
          </p:cNvPr>
          <p:cNvSpPr txBox="1"/>
          <p:nvPr/>
        </p:nvSpPr>
        <p:spPr>
          <a:xfrm>
            <a:off x="7526512" y="5480266"/>
            <a:ext cx="1281120" cy="523220"/>
          </a:xfrm>
          <a:prstGeom prst="rect">
            <a:avLst/>
          </a:prstGeom>
          <a:noFill/>
        </p:spPr>
        <p:txBody>
          <a:bodyPr wrap="none" rtlCol="0">
            <a:spAutoFit/>
          </a:bodyPr>
          <a:lstStyle/>
          <a:p>
            <a:pPr algn="ctr"/>
            <a:r>
              <a:rPr lang="en-US" altLang="zh-CN" sz="1400" dirty="0">
                <a:latin typeface="Times New Roman" panose="02020603050405020304" pitchFamily="18" charset="0"/>
                <a:cs typeface="Times New Roman" panose="02020603050405020304" pitchFamily="18" charset="0"/>
              </a:rPr>
              <a:t>Hybrid text </a:t>
            </a:r>
          </a:p>
          <a:p>
            <a:pPr algn="ctr"/>
            <a:r>
              <a:rPr lang="en-US" altLang="zh-CN" sz="1400" dirty="0">
                <a:latin typeface="Times New Roman" panose="02020603050405020304" pitchFamily="18" charset="0"/>
                <a:cs typeface="Times New Roman" panose="02020603050405020304" pitchFamily="18" charset="0"/>
              </a:rPr>
              <a:t>attribute</a:t>
            </a:r>
            <a:r>
              <a:rPr lang="zh-CN" altLang="en-US" sz="1400" dirty="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graph </a:t>
            </a:r>
            <a:endParaRPr lang="zh-CN" altLang="en-US" sz="1400" dirty="0">
              <a:latin typeface="Times New Roman" panose="02020603050405020304" pitchFamily="18" charset="0"/>
              <a:cs typeface="Times New Roman" panose="02020603050405020304" pitchFamily="18" charset="0"/>
            </a:endParaRPr>
          </a:p>
        </p:txBody>
      </p:sp>
      <p:cxnSp>
        <p:nvCxnSpPr>
          <p:cNvPr id="457" name="直接箭头连接符 456">
            <a:extLst>
              <a:ext uri="{FF2B5EF4-FFF2-40B4-BE49-F238E27FC236}">
                <a16:creationId xmlns:a16="http://schemas.microsoft.com/office/drawing/2014/main" id="{DB613B0C-81A3-962D-5B5F-1E6B97CD81E6}"/>
              </a:ext>
            </a:extLst>
          </p:cNvPr>
          <p:cNvCxnSpPr>
            <a:cxnSpLocks/>
          </p:cNvCxnSpPr>
          <p:nvPr/>
        </p:nvCxnSpPr>
        <p:spPr>
          <a:xfrm>
            <a:off x="8552102" y="4893035"/>
            <a:ext cx="23822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458" name="图片 457">
            <a:extLst>
              <a:ext uri="{FF2B5EF4-FFF2-40B4-BE49-F238E27FC236}">
                <a16:creationId xmlns:a16="http://schemas.microsoft.com/office/drawing/2014/main" id="{99019E83-1A1B-169E-D870-E413E88263C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773448" y="4546318"/>
            <a:ext cx="644266" cy="644266"/>
          </a:xfrm>
          <a:prstGeom prst="rect">
            <a:avLst/>
          </a:prstGeom>
        </p:spPr>
      </p:pic>
      <p:cxnSp>
        <p:nvCxnSpPr>
          <p:cNvPr id="460" name="直接箭头连接符 459">
            <a:extLst>
              <a:ext uri="{FF2B5EF4-FFF2-40B4-BE49-F238E27FC236}">
                <a16:creationId xmlns:a16="http://schemas.microsoft.com/office/drawing/2014/main" id="{EE879975-C794-1A57-606A-42ED00B029F2}"/>
              </a:ext>
            </a:extLst>
          </p:cNvPr>
          <p:cNvCxnSpPr>
            <a:cxnSpLocks/>
          </p:cNvCxnSpPr>
          <p:nvPr/>
        </p:nvCxnSpPr>
        <p:spPr>
          <a:xfrm>
            <a:off x="9403747" y="4855367"/>
            <a:ext cx="23822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461" name="图片 460">
            <a:extLst>
              <a:ext uri="{FF2B5EF4-FFF2-40B4-BE49-F238E27FC236}">
                <a16:creationId xmlns:a16="http://schemas.microsoft.com/office/drawing/2014/main" id="{4CD7330E-FD54-3CDE-D6C7-DA55B1D6BD9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604922" y="4300431"/>
            <a:ext cx="892473" cy="957600"/>
          </a:xfrm>
          <a:prstGeom prst="rect">
            <a:avLst/>
          </a:prstGeom>
        </p:spPr>
      </p:pic>
      <p:sp>
        <p:nvSpPr>
          <p:cNvPr id="462" name="文本框 461">
            <a:extLst>
              <a:ext uri="{FF2B5EF4-FFF2-40B4-BE49-F238E27FC236}">
                <a16:creationId xmlns:a16="http://schemas.microsoft.com/office/drawing/2014/main" id="{017A58F5-E060-4E11-A8B0-B951463DFBC8}"/>
              </a:ext>
            </a:extLst>
          </p:cNvPr>
          <p:cNvSpPr txBox="1"/>
          <p:nvPr/>
        </p:nvSpPr>
        <p:spPr>
          <a:xfrm>
            <a:off x="9653669" y="5125565"/>
            <a:ext cx="926857" cy="523220"/>
          </a:xfrm>
          <a:prstGeom prst="rect">
            <a:avLst/>
          </a:prstGeom>
          <a:noFill/>
        </p:spPr>
        <p:txBody>
          <a:bodyPr wrap="none" rtlCol="0">
            <a:spAutoFit/>
          </a:bodyPr>
          <a:lstStyle/>
          <a:p>
            <a:pPr algn="ctr"/>
            <a:r>
              <a:rPr lang="en-US" altLang="zh-CN" sz="1400" dirty="0">
                <a:latin typeface="Times New Roman" panose="02020603050405020304" pitchFamily="18" charset="0"/>
                <a:cs typeface="Times New Roman" panose="02020603050405020304" pitchFamily="18" charset="0"/>
              </a:rPr>
              <a:t>Surrogate</a:t>
            </a:r>
            <a:r>
              <a:rPr lang="zh-CN" altLang="en-US" sz="1400" dirty="0">
                <a:latin typeface="Times New Roman" panose="02020603050405020304" pitchFamily="18" charset="0"/>
                <a:cs typeface="Times New Roman" panose="02020603050405020304" pitchFamily="18" charset="0"/>
              </a:rPr>
              <a:t>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m</a:t>
            </a:r>
            <a:r>
              <a:rPr lang="zh-CN" altLang="en-US" sz="1400" dirty="0">
                <a:latin typeface="Times New Roman" panose="02020603050405020304" pitchFamily="18" charset="0"/>
                <a:cs typeface="Times New Roman" panose="02020603050405020304" pitchFamily="18" charset="0"/>
              </a:rPr>
              <a:t>odel</a:t>
            </a:r>
          </a:p>
        </p:txBody>
      </p:sp>
      <p:sp>
        <p:nvSpPr>
          <p:cNvPr id="463" name="文本框 462">
            <a:extLst>
              <a:ext uri="{FF2B5EF4-FFF2-40B4-BE49-F238E27FC236}">
                <a16:creationId xmlns:a16="http://schemas.microsoft.com/office/drawing/2014/main" id="{621DF179-AE99-3A2E-7A97-5B0A6CE0DEA4}"/>
              </a:ext>
            </a:extLst>
          </p:cNvPr>
          <p:cNvSpPr txBox="1"/>
          <p:nvPr/>
        </p:nvSpPr>
        <p:spPr>
          <a:xfrm>
            <a:off x="8643453" y="5182086"/>
            <a:ext cx="1016625"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Local LLM</a:t>
            </a:r>
            <a:endParaRPr lang="zh-CN" altLang="en-US" sz="1400" dirty="0">
              <a:latin typeface="Times New Roman" panose="02020603050405020304" pitchFamily="18" charset="0"/>
              <a:cs typeface="Times New Roman" panose="02020603050405020304" pitchFamily="18" charset="0"/>
            </a:endParaRPr>
          </a:p>
        </p:txBody>
      </p:sp>
      <p:cxnSp>
        <p:nvCxnSpPr>
          <p:cNvPr id="464" name="直线连接符 66">
            <a:extLst>
              <a:ext uri="{FF2B5EF4-FFF2-40B4-BE49-F238E27FC236}">
                <a16:creationId xmlns:a16="http://schemas.microsoft.com/office/drawing/2014/main" id="{9E59C3D2-982F-5045-711E-7E5D32F56540}"/>
              </a:ext>
            </a:extLst>
          </p:cNvPr>
          <p:cNvCxnSpPr/>
          <p:nvPr/>
        </p:nvCxnSpPr>
        <p:spPr>
          <a:xfrm>
            <a:off x="10904053" y="5394519"/>
            <a:ext cx="0" cy="432000"/>
          </a:xfrm>
          <a:prstGeom prst="line">
            <a:avLst/>
          </a:prstGeom>
          <a:ln w="19050"/>
        </p:spPr>
        <p:style>
          <a:lnRef idx="3">
            <a:schemeClr val="dk1"/>
          </a:lnRef>
          <a:fillRef idx="0">
            <a:schemeClr val="dk1"/>
          </a:fillRef>
          <a:effectRef idx="2">
            <a:schemeClr val="dk1"/>
          </a:effectRef>
          <a:fontRef idx="minor">
            <a:schemeClr val="tx1"/>
          </a:fontRef>
        </p:style>
      </p:cxnSp>
      <p:sp>
        <p:nvSpPr>
          <p:cNvPr id="465" name="矩形 464">
            <a:extLst>
              <a:ext uri="{FF2B5EF4-FFF2-40B4-BE49-F238E27FC236}">
                <a16:creationId xmlns:a16="http://schemas.microsoft.com/office/drawing/2014/main" id="{1747AC53-63A7-9622-D947-E30BAD40A324}"/>
              </a:ext>
            </a:extLst>
          </p:cNvPr>
          <p:cNvSpPr/>
          <p:nvPr/>
        </p:nvSpPr>
        <p:spPr>
          <a:xfrm>
            <a:off x="10761975" y="5387924"/>
            <a:ext cx="432000" cy="432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66" name="直线连接符 66">
            <a:extLst>
              <a:ext uri="{FF2B5EF4-FFF2-40B4-BE49-F238E27FC236}">
                <a16:creationId xmlns:a16="http://schemas.microsoft.com/office/drawing/2014/main" id="{4A80F292-0903-E920-BCAA-C2DCA3B9D2BB}"/>
              </a:ext>
            </a:extLst>
          </p:cNvPr>
          <p:cNvCxnSpPr/>
          <p:nvPr/>
        </p:nvCxnSpPr>
        <p:spPr>
          <a:xfrm>
            <a:off x="11051045" y="5394549"/>
            <a:ext cx="0" cy="432000"/>
          </a:xfrm>
          <a:prstGeom prst="line">
            <a:avLst/>
          </a:prstGeom>
          <a:ln w="19050"/>
        </p:spPr>
        <p:style>
          <a:lnRef idx="3">
            <a:schemeClr val="dk1"/>
          </a:lnRef>
          <a:fillRef idx="0">
            <a:schemeClr val="dk1"/>
          </a:fillRef>
          <a:effectRef idx="2">
            <a:schemeClr val="dk1"/>
          </a:effectRef>
          <a:fontRef idx="minor">
            <a:schemeClr val="tx1"/>
          </a:fontRef>
        </p:style>
      </p:cxnSp>
      <p:cxnSp>
        <p:nvCxnSpPr>
          <p:cNvPr id="467" name="直线连接符 66">
            <a:extLst>
              <a:ext uri="{FF2B5EF4-FFF2-40B4-BE49-F238E27FC236}">
                <a16:creationId xmlns:a16="http://schemas.microsoft.com/office/drawing/2014/main" id="{41CB82CC-CE58-229A-5415-27E7D54B90C9}"/>
              </a:ext>
            </a:extLst>
          </p:cNvPr>
          <p:cNvCxnSpPr/>
          <p:nvPr/>
        </p:nvCxnSpPr>
        <p:spPr>
          <a:xfrm>
            <a:off x="10768449" y="5532482"/>
            <a:ext cx="432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468" name="直线连接符 66">
            <a:extLst>
              <a:ext uri="{FF2B5EF4-FFF2-40B4-BE49-F238E27FC236}">
                <a16:creationId xmlns:a16="http://schemas.microsoft.com/office/drawing/2014/main" id="{54201549-A541-88F4-2F3D-E376510E098B}"/>
              </a:ext>
            </a:extLst>
          </p:cNvPr>
          <p:cNvCxnSpPr/>
          <p:nvPr/>
        </p:nvCxnSpPr>
        <p:spPr>
          <a:xfrm>
            <a:off x="10755299" y="5676299"/>
            <a:ext cx="432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469" name="直线连接符 66">
            <a:extLst>
              <a:ext uri="{FF2B5EF4-FFF2-40B4-BE49-F238E27FC236}">
                <a16:creationId xmlns:a16="http://schemas.microsoft.com/office/drawing/2014/main" id="{C5C17FA4-5E17-166E-1B37-E25992E95765}"/>
              </a:ext>
            </a:extLst>
          </p:cNvPr>
          <p:cNvCxnSpPr/>
          <p:nvPr/>
        </p:nvCxnSpPr>
        <p:spPr>
          <a:xfrm>
            <a:off x="10907081" y="4007972"/>
            <a:ext cx="0" cy="432000"/>
          </a:xfrm>
          <a:prstGeom prst="line">
            <a:avLst/>
          </a:prstGeom>
          <a:ln w="19050"/>
        </p:spPr>
        <p:style>
          <a:lnRef idx="3">
            <a:schemeClr val="dk1"/>
          </a:lnRef>
          <a:fillRef idx="0">
            <a:schemeClr val="dk1"/>
          </a:fillRef>
          <a:effectRef idx="2">
            <a:schemeClr val="dk1"/>
          </a:effectRef>
          <a:fontRef idx="minor">
            <a:schemeClr val="tx1"/>
          </a:fontRef>
        </p:style>
      </p:cxnSp>
      <p:sp>
        <p:nvSpPr>
          <p:cNvPr id="470" name="矩形 469">
            <a:extLst>
              <a:ext uri="{FF2B5EF4-FFF2-40B4-BE49-F238E27FC236}">
                <a16:creationId xmlns:a16="http://schemas.microsoft.com/office/drawing/2014/main" id="{AB41D99A-EEC6-5D46-EDC0-4A082D733BEA}"/>
              </a:ext>
            </a:extLst>
          </p:cNvPr>
          <p:cNvSpPr/>
          <p:nvPr/>
        </p:nvSpPr>
        <p:spPr>
          <a:xfrm>
            <a:off x="10770083" y="4001377"/>
            <a:ext cx="432000" cy="432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71" name="直线连接符 66">
            <a:extLst>
              <a:ext uri="{FF2B5EF4-FFF2-40B4-BE49-F238E27FC236}">
                <a16:creationId xmlns:a16="http://schemas.microsoft.com/office/drawing/2014/main" id="{1008E5B0-1B48-C75B-5768-2A7B67A001B2}"/>
              </a:ext>
            </a:extLst>
          </p:cNvPr>
          <p:cNvCxnSpPr/>
          <p:nvPr/>
        </p:nvCxnSpPr>
        <p:spPr>
          <a:xfrm>
            <a:off x="11049649" y="4008002"/>
            <a:ext cx="0" cy="432000"/>
          </a:xfrm>
          <a:prstGeom prst="line">
            <a:avLst/>
          </a:prstGeom>
          <a:ln w="19050"/>
        </p:spPr>
        <p:style>
          <a:lnRef idx="3">
            <a:schemeClr val="dk1"/>
          </a:lnRef>
          <a:fillRef idx="0">
            <a:schemeClr val="dk1"/>
          </a:fillRef>
          <a:effectRef idx="2">
            <a:schemeClr val="dk1"/>
          </a:effectRef>
          <a:fontRef idx="minor">
            <a:schemeClr val="tx1"/>
          </a:fontRef>
        </p:style>
      </p:cxnSp>
      <p:cxnSp>
        <p:nvCxnSpPr>
          <p:cNvPr id="472" name="直线连接符 66">
            <a:extLst>
              <a:ext uri="{FF2B5EF4-FFF2-40B4-BE49-F238E27FC236}">
                <a16:creationId xmlns:a16="http://schemas.microsoft.com/office/drawing/2014/main" id="{7F49CB27-4173-A627-C05E-32ED47F2AA59}"/>
              </a:ext>
            </a:extLst>
          </p:cNvPr>
          <p:cNvCxnSpPr/>
          <p:nvPr/>
        </p:nvCxnSpPr>
        <p:spPr>
          <a:xfrm>
            <a:off x="10774017" y="4142378"/>
            <a:ext cx="432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473" name="直线连接符 66">
            <a:extLst>
              <a:ext uri="{FF2B5EF4-FFF2-40B4-BE49-F238E27FC236}">
                <a16:creationId xmlns:a16="http://schemas.microsoft.com/office/drawing/2014/main" id="{D76F29FF-F488-7544-95C4-41A8F75E123B}"/>
              </a:ext>
            </a:extLst>
          </p:cNvPr>
          <p:cNvCxnSpPr/>
          <p:nvPr/>
        </p:nvCxnSpPr>
        <p:spPr>
          <a:xfrm>
            <a:off x="10777527" y="4288332"/>
            <a:ext cx="432000" cy="0"/>
          </a:xfrm>
          <a:prstGeom prst="line">
            <a:avLst/>
          </a:prstGeom>
          <a:ln w="19050"/>
        </p:spPr>
        <p:style>
          <a:lnRef idx="3">
            <a:schemeClr val="dk1"/>
          </a:lnRef>
          <a:fillRef idx="0">
            <a:schemeClr val="dk1"/>
          </a:fillRef>
          <a:effectRef idx="2">
            <a:schemeClr val="dk1"/>
          </a:effectRef>
          <a:fontRef idx="minor">
            <a:schemeClr val="tx1"/>
          </a:fontRef>
        </p:style>
      </p:cxnSp>
      <p:sp>
        <p:nvSpPr>
          <p:cNvPr id="474" name="矩形 473">
            <a:extLst>
              <a:ext uri="{FF2B5EF4-FFF2-40B4-BE49-F238E27FC236}">
                <a16:creationId xmlns:a16="http://schemas.microsoft.com/office/drawing/2014/main" id="{6337E676-6629-16A3-D707-A2838DA923F2}"/>
              </a:ext>
            </a:extLst>
          </p:cNvPr>
          <p:cNvSpPr/>
          <p:nvPr/>
        </p:nvSpPr>
        <p:spPr>
          <a:xfrm>
            <a:off x="10779192" y="4010126"/>
            <a:ext cx="126000" cy="126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75" name="矩形 474">
            <a:extLst>
              <a:ext uri="{FF2B5EF4-FFF2-40B4-BE49-F238E27FC236}">
                <a16:creationId xmlns:a16="http://schemas.microsoft.com/office/drawing/2014/main" id="{26EB1123-6D75-DA40-23F0-4574902B5B55}"/>
              </a:ext>
            </a:extLst>
          </p:cNvPr>
          <p:cNvSpPr/>
          <p:nvPr/>
        </p:nvSpPr>
        <p:spPr>
          <a:xfrm>
            <a:off x="11066441" y="4953540"/>
            <a:ext cx="126000" cy="126000"/>
          </a:xfrm>
          <a:prstGeom prst="rect">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76" name="矩形 475">
            <a:extLst>
              <a:ext uri="{FF2B5EF4-FFF2-40B4-BE49-F238E27FC236}">
                <a16:creationId xmlns:a16="http://schemas.microsoft.com/office/drawing/2014/main" id="{6353A2A9-B0D7-A177-A468-B631FE1B9F22}"/>
              </a:ext>
            </a:extLst>
          </p:cNvPr>
          <p:cNvSpPr/>
          <p:nvPr/>
        </p:nvSpPr>
        <p:spPr>
          <a:xfrm>
            <a:off x="10917008" y="4152694"/>
            <a:ext cx="126000" cy="126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77" name="矩形 476">
            <a:extLst>
              <a:ext uri="{FF2B5EF4-FFF2-40B4-BE49-F238E27FC236}">
                <a16:creationId xmlns:a16="http://schemas.microsoft.com/office/drawing/2014/main" id="{357D8733-9C99-D9B7-0669-8E329996A706}"/>
              </a:ext>
            </a:extLst>
          </p:cNvPr>
          <p:cNvSpPr/>
          <p:nvPr/>
        </p:nvSpPr>
        <p:spPr>
          <a:xfrm>
            <a:off x="10917177" y="4298201"/>
            <a:ext cx="129600" cy="1296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78" name="矩形 477">
            <a:extLst>
              <a:ext uri="{FF2B5EF4-FFF2-40B4-BE49-F238E27FC236}">
                <a16:creationId xmlns:a16="http://schemas.microsoft.com/office/drawing/2014/main" id="{8C655FC4-2232-CB9F-697F-199683245ABA}"/>
              </a:ext>
            </a:extLst>
          </p:cNvPr>
          <p:cNvSpPr/>
          <p:nvPr/>
        </p:nvSpPr>
        <p:spPr>
          <a:xfrm>
            <a:off x="11066441" y="4663074"/>
            <a:ext cx="126000" cy="126000"/>
          </a:xfrm>
          <a:prstGeom prst="rect">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79" name="矩形 478">
            <a:extLst>
              <a:ext uri="{FF2B5EF4-FFF2-40B4-BE49-F238E27FC236}">
                <a16:creationId xmlns:a16="http://schemas.microsoft.com/office/drawing/2014/main" id="{1F7A5706-9008-B4AF-1EE6-4E1C5A140F8E}"/>
              </a:ext>
            </a:extLst>
          </p:cNvPr>
          <p:cNvSpPr/>
          <p:nvPr/>
        </p:nvSpPr>
        <p:spPr>
          <a:xfrm>
            <a:off x="10774440" y="4797584"/>
            <a:ext cx="144436" cy="139553"/>
          </a:xfrm>
          <a:prstGeom prst="rect">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480" name="直线连接符 66">
            <a:extLst>
              <a:ext uri="{FF2B5EF4-FFF2-40B4-BE49-F238E27FC236}">
                <a16:creationId xmlns:a16="http://schemas.microsoft.com/office/drawing/2014/main" id="{E279B2EE-CEEF-4B14-8E78-564F74FC85B6}"/>
              </a:ext>
            </a:extLst>
          </p:cNvPr>
          <p:cNvCxnSpPr/>
          <p:nvPr/>
        </p:nvCxnSpPr>
        <p:spPr>
          <a:xfrm>
            <a:off x="10907081" y="4662016"/>
            <a:ext cx="0" cy="432000"/>
          </a:xfrm>
          <a:prstGeom prst="line">
            <a:avLst/>
          </a:prstGeom>
          <a:ln w="19050"/>
        </p:spPr>
        <p:style>
          <a:lnRef idx="3">
            <a:schemeClr val="dk1"/>
          </a:lnRef>
          <a:fillRef idx="0">
            <a:schemeClr val="dk1"/>
          </a:fillRef>
          <a:effectRef idx="2">
            <a:schemeClr val="dk1"/>
          </a:effectRef>
          <a:fontRef idx="minor">
            <a:schemeClr val="tx1"/>
          </a:fontRef>
        </p:style>
      </p:cxnSp>
      <p:sp>
        <p:nvSpPr>
          <p:cNvPr id="481" name="矩形 480">
            <a:extLst>
              <a:ext uri="{FF2B5EF4-FFF2-40B4-BE49-F238E27FC236}">
                <a16:creationId xmlns:a16="http://schemas.microsoft.com/office/drawing/2014/main" id="{93894B0D-BF93-10A1-DAD7-F0F5873F6C00}"/>
              </a:ext>
            </a:extLst>
          </p:cNvPr>
          <p:cNvSpPr/>
          <p:nvPr/>
        </p:nvSpPr>
        <p:spPr>
          <a:xfrm>
            <a:off x="10770083" y="4655421"/>
            <a:ext cx="432000" cy="432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82" name="直线连接符 66">
            <a:extLst>
              <a:ext uri="{FF2B5EF4-FFF2-40B4-BE49-F238E27FC236}">
                <a16:creationId xmlns:a16="http://schemas.microsoft.com/office/drawing/2014/main" id="{374D8D10-4F56-87F4-67B1-03660399AAA7}"/>
              </a:ext>
            </a:extLst>
          </p:cNvPr>
          <p:cNvCxnSpPr/>
          <p:nvPr/>
        </p:nvCxnSpPr>
        <p:spPr>
          <a:xfrm>
            <a:off x="11069313" y="4663316"/>
            <a:ext cx="0" cy="432000"/>
          </a:xfrm>
          <a:prstGeom prst="line">
            <a:avLst/>
          </a:prstGeom>
          <a:ln w="19050"/>
        </p:spPr>
        <p:style>
          <a:lnRef idx="3">
            <a:schemeClr val="dk1"/>
          </a:lnRef>
          <a:fillRef idx="0">
            <a:schemeClr val="dk1"/>
          </a:fillRef>
          <a:effectRef idx="2">
            <a:schemeClr val="dk1"/>
          </a:effectRef>
          <a:fontRef idx="minor">
            <a:schemeClr val="tx1"/>
          </a:fontRef>
        </p:style>
      </p:cxnSp>
      <p:cxnSp>
        <p:nvCxnSpPr>
          <p:cNvPr id="483" name="直线连接符 66">
            <a:extLst>
              <a:ext uri="{FF2B5EF4-FFF2-40B4-BE49-F238E27FC236}">
                <a16:creationId xmlns:a16="http://schemas.microsoft.com/office/drawing/2014/main" id="{43C6C9FA-18D7-5DF4-0CFB-90338F3FD382}"/>
              </a:ext>
            </a:extLst>
          </p:cNvPr>
          <p:cNvCxnSpPr/>
          <p:nvPr/>
        </p:nvCxnSpPr>
        <p:spPr>
          <a:xfrm>
            <a:off x="10776842" y="4795554"/>
            <a:ext cx="432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484" name="直线连接符 66">
            <a:extLst>
              <a:ext uri="{FF2B5EF4-FFF2-40B4-BE49-F238E27FC236}">
                <a16:creationId xmlns:a16="http://schemas.microsoft.com/office/drawing/2014/main" id="{1B6536BC-B0F7-B04B-EC3B-79B56B7D91CF}"/>
              </a:ext>
            </a:extLst>
          </p:cNvPr>
          <p:cNvCxnSpPr/>
          <p:nvPr/>
        </p:nvCxnSpPr>
        <p:spPr>
          <a:xfrm>
            <a:off x="10769429" y="4942854"/>
            <a:ext cx="432000" cy="0"/>
          </a:xfrm>
          <a:prstGeom prst="line">
            <a:avLst/>
          </a:prstGeom>
          <a:ln w="19050"/>
        </p:spPr>
        <p:style>
          <a:lnRef idx="3">
            <a:schemeClr val="dk1"/>
          </a:lnRef>
          <a:fillRef idx="0">
            <a:schemeClr val="dk1"/>
          </a:fillRef>
          <a:effectRef idx="2">
            <a:schemeClr val="dk1"/>
          </a:effectRef>
          <a:fontRef idx="minor">
            <a:schemeClr val="tx1"/>
          </a:fontRef>
        </p:style>
      </p:cxnSp>
      <p:sp>
        <p:nvSpPr>
          <p:cNvPr id="485" name="矩形 484">
            <a:extLst>
              <a:ext uri="{FF2B5EF4-FFF2-40B4-BE49-F238E27FC236}">
                <a16:creationId xmlns:a16="http://schemas.microsoft.com/office/drawing/2014/main" id="{E8AF3058-6786-8E22-81A1-FFC8B4A34FB4}"/>
              </a:ext>
            </a:extLst>
          </p:cNvPr>
          <p:cNvSpPr/>
          <p:nvPr/>
        </p:nvSpPr>
        <p:spPr>
          <a:xfrm>
            <a:off x="10914502" y="5395500"/>
            <a:ext cx="129600" cy="12960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86" name="矩形 485">
            <a:extLst>
              <a:ext uri="{FF2B5EF4-FFF2-40B4-BE49-F238E27FC236}">
                <a16:creationId xmlns:a16="http://schemas.microsoft.com/office/drawing/2014/main" id="{E1488DF8-F405-4790-DEAC-E48872B2DD34}"/>
              </a:ext>
            </a:extLst>
          </p:cNvPr>
          <p:cNvSpPr/>
          <p:nvPr/>
        </p:nvSpPr>
        <p:spPr>
          <a:xfrm>
            <a:off x="11061689" y="5542820"/>
            <a:ext cx="126000" cy="12600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87" name="矩形 486">
            <a:extLst>
              <a:ext uri="{FF2B5EF4-FFF2-40B4-BE49-F238E27FC236}">
                <a16:creationId xmlns:a16="http://schemas.microsoft.com/office/drawing/2014/main" id="{A486AB67-97C2-E82C-F83A-C326AFEC5001}"/>
              </a:ext>
            </a:extLst>
          </p:cNvPr>
          <p:cNvSpPr/>
          <p:nvPr/>
        </p:nvSpPr>
        <p:spPr>
          <a:xfrm>
            <a:off x="10770016" y="5685060"/>
            <a:ext cx="126000" cy="12600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488" name="直接箭头连接符 487">
            <a:extLst>
              <a:ext uri="{FF2B5EF4-FFF2-40B4-BE49-F238E27FC236}">
                <a16:creationId xmlns:a16="http://schemas.microsoft.com/office/drawing/2014/main" id="{4072F43A-133F-3965-D163-565FED074E47}"/>
              </a:ext>
            </a:extLst>
          </p:cNvPr>
          <p:cNvCxnSpPr>
            <a:cxnSpLocks/>
          </p:cNvCxnSpPr>
          <p:nvPr/>
        </p:nvCxnSpPr>
        <p:spPr>
          <a:xfrm>
            <a:off x="11277355" y="4246410"/>
            <a:ext cx="424353" cy="0"/>
          </a:xfrm>
          <a:prstGeom prst="straightConnector1">
            <a:avLst/>
          </a:prstGeom>
          <a:ln>
            <a:solidFill>
              <a:schemeClr val="accent4">
                <a:lumMod val="50000"/>
              </a:schemeClr>
            </a:solidFill>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mc:Choice xmlns:a14="http://schemas.microsoft.com/office/drawing/2010/main" Requires="a14">
          <p:sp>
            <p:nvSpPr>
              <p:cNvPr id="489" name="文本框 488">
                <a:extLst>
                  <a:ext uri="{FF2B5EF4-FFF2-40B4-BE49-F238E27FC236}">
                    <a16:creationId xmlns:a16="http://schemas.microsoft.com/office/drawing/2014/main" id="{E036ADD6-AFF9-BAA8-7EDE-67A0594FF980}"/>
                  </a:ext>
                </a:extLst>
              </p:cNvPr>
              <p:cNvSpPr txBox="1"/>
              <p:nvPr/>
            </p:nvSpPr>
            <p:spPr>
              <a:xfrm>
                <a:off x="10890608" y="4417161"/>
                <a:ext cx="213776" cy="2329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𝑃</m:t>
                          </m:r>
                        </m:e>
                        <m:sub>
                          <m:r>
                            <a:rPr lang="en-US" altLang="zh-CN" sz="1400" b="0" i="1" smtClean="0">
                              <a:latin typeface="Cambria Math" panose="02040503050406030204" pitchFamily="18" charset="0"/>
                            </a:rPr>
                            <m:t>𝑔</m:t>
                          </m:r>
                        </m:sub>
                      </m:sSub>
                    </m:oMath>
                  </m:oMathPara>
                </a14:m>
                <a:endParaRPr lang="zh-CN" altLang="en-US" sz="1400" dirty="0"/>
              </a:p>
            </p:txBody>
          </p:sp>
        </mc:Choice>
        <mc:Fallback>
          <p:sp>
            <p:nvSpPr>
              <p:cNvPr id="489" name="文本框 488">
                <a:extLst>
                  <a:ext uri="{FF2B5EF4-FFF2-40B4-BE49-F238E27FC236}">
                    <a16:creationId xmlns:a16="http://schemas.microsoft.com/office/drawing/2014/main" id="{E036ADD6-AFF9-BAA8-7EDE-67A0594FF980}"/>
                  </a:ext>
                </a:extLst>
              </p:cNvPr>
              <p:cNvSpPr txBox="1">
                <a:spLocks noRot="1" noChangeAspect="1" noMove="1" noResize="1" noEditPoints="1" noAdjustHandles="1" noChangeArrowheads="1" noChangeShapeType="1" noTextEdit="1"/>
              </p:cNvSpPr>
              <p:nvPr/>
            </p:nvSpPr>
            <p:spPr>
              <a:xfrm>
                <a:off x="10890608" y="4417161"/>
                <a:ext cx="213776" cy="232949"/>
              </a:xfrm>
              <a:prstGeom prst="rect">
                <a:avLst/>
              </a:prstGeom>
              <a:blipFill>
                <a:blip r:embed="rId22"/>
                <a:stretch>
                  <a:fillRect l="-17143" r="-2857" b="-18421"/>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90" name="文本框 489">
                <a:extLst>
                  <a:ext uri="{FF2B5EF4-FFF2-40B4-BE49-F238E27FC236}">
                    <a16:creationId xmlns:a16="http://schemas.microsoft.com/office/drawing/2014/main" id="{7ECAED45-3B68-E6AE-3D70-BA83A7A86942}"/>
                  </a:ext>
                </a:extLst>
              </p:cNvPr>
              <p:cNvSpPr txBox="1"/>
              <p:nvPr/>
            </p:nvSpPr>
            <p:spPr>
              <a:xfrm>
                <a:off x="10880776" y="5118403"/>
                <a:ext cx="219867"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𝑃</m:t>
                          </m:r>
                        </m:e>
                        <m:sub>
                          <m:r>
                            <a:rPr lang="en-US" altLang="zh-CN" sz="1400" b="0" i="1" smtClean="0">
                              <a:latin typeface="Cambria Math" panose="02040503050406030204" pitchFamily="18" charset="0"/>
                            </a:rPr>
                            <m:t>𝑛</m:t>
                          </m:r>
                        </m:sub>
                      </m:sSub>
                    </m:oMath>
                  </m:oMathPara>
                </a14:m>
                <a:endParaRPr lang="zh-CN" altLang="en-US" sz="1400" dirty="0"/>
              </a:p>
            </p:txBody>
          </p:sp>
        </mc:Choice>
        <mc:Fallback>
          <p:sp>
            <p:nvSpPr>
              <p:cNvPr id="490" name="文本框 489">
                <a:extLst>
                  <a:ext uri="{FF2B5EF4-FFF2-40B4-BE49-F238E27FC236}">
                    <a16:creationId xmlns:a16="http://schemas.microsoft.com/office/drawing/2014/main" id="{7ECAED45-3B68-E6AE-3D70-BA83A7A86942}"/>
                  </a:ext>
                </a:extLst>
              </p:cNvPr>
              <p:cNvSpPr txBox="1">
                <a:spLocks noRot="1" noChangeAspect="1" noMove="1" noResize="1" noEditPoints="1" noAdjustHandles="1" noChangeArrowheads="1" noChangeShapeType="1" noTextEdit="1"/>
              </p:cNvSpPr>
              <p:nvPr/>
            </p:nvSpPr>
            <p:spPr>
              <a:xfrm>
                <a:off x="10880776" y="5118403"/>
                <a:ext cx="219867" cy="215444"/>
              </a:xfrm>
              <a:prstGeom prst="rect">
                <a:avLst/>
              </a:prstGeom>
              <a:blipFill>
                <a:blip r:embed="rId13"/>
                <a:stretch>
                  <a:fillRect l="-16667" b="-8571"/>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91" name="文本框 490">
                <a:extLst>
                  <a:ext uri="{FF2B5EF4-FFF2-40B4-BE49-F238E27FC236}">
                    <a16:creationId xmlns:a16="http://schemas.microsoft.com/office/drawing/2014/main" id="{A7387672-B7DD-F427-484C-6EC65C4E2D76}"/>
                  </a:ext>
                </a:extLst>
              </p:cNvPr>
              <p:cNvSpPr txBox="1"/>
              <p:nvPr/>
            </p:nvSpPr>
            <p:spPr>
              <a:xfrm>
                <a:off x="10880776" y="5803791"/>
                <a:ext cx="207173"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𝑃</m:t>
                          </m:r>
                        </m:e>
                        <m:sub>
                          <m:r>
                            <a:rPr lang="en-US" altLang="zh-CN" sz="1400" b="0" i="1" smtClean="0">
                              <a:latin typeface="Cambria Math" panose="02040503050406030204" pitchFamily="18" charset="0"/>
                            </a:rPr>
                            <m:t>𝑒</m:t>
                          </m:r>
                        </m:sub>
                      </m:sSub>
                    </m:oMath>
                  </m:oMathPara>
                </a14:m>
                <a:endParaRPr lang="zh-CN" altLang="en-US" sz="1400" dirty="0"/>
              </a:p>
            </p:txBody>
          </p:sp>
        </mc:Choice>
        <mc:Fallback>
          <p:sp>
            <p:nvSpPr>
              <p:cNvPr id="491" name="文本框 490">
                <a:extLst>
                  <a:ext uri="{FF2B5EF4-FFF2-40B4-BE49-F238E27FC236}">
                    <a16:creationId xmlns:a16="http://schemas.microsoft.com/office/drawing/2014/main" id="{A7387672-B7DD-F427-484C-6EC65C4E2D76}"/>
                  </a:ext>
                </a:extLst>
              </p:cNvPr>
              <p:cNvSpPr txBox="1">
                <a:spLocks noRot="1" noChangeAspect="1" noMove="1" noResize="1" noEditPoints="1" noAdjustHandles="1" noChangeArrowheads="1" noChangeShapeType="1" noTextEdit="1"/>
              </p:cNvSpPr>
              <p:nvPr/>
            </p:nvSpPr>
            <p:spPr>
              <a:xfrm>
                <a:off x="10880776" y="5803791"/>
                <a:ext cx="207173" cy="215444"/>
              </a:xfrm>
              <a:prstGeom prst="rect">
                <a:avLst/>
              </a:prstGeom>
              <a:blipFill>
                <a:blip r:embed="rId14"/>
                <a:stretch>
                  <a:fillRect l="-17647" b="-11429"/>
                </a:stretch>
              </a:blipFill>
            </p:spPr>
            <p:txBody>
              <a:bodyPr/>
              <a:lstStyle/>
              <a:p>
                <a:r>
                  <a:rPr lang="zh-CN" altLang="en-US">
                    <a:noFill/>
                  </a:rPr>
                  <a:t> </a:t>
                </a:r>
              </a:p>
            </p:txBody>
          </p:sp>
        </mc:Fallback>
      </mc:AlternateContent>
      <p:sp>
        <p:nvSpPr>
          <p:cNvPr id="492" name="矩形 491">
            <a:extLst>
              <a:ext uri="{FF2B5EF4-FFF2-40B4-BE49-F238E27FC236}">
                <a16:creationId xmlns:a16="http://schemas.microsoft.com/office/drawing/2014/main" id="{A5533110-A007-7F32-CD37-D486CAFA69B8}"/>
              </a:ext>
            </a:extLst>
          </p:cNvPr>
          <p:cNvSpPr/>
          <p:nvPr/>
        </p:nvSpPr>
        <p:spPr>
          <a:xfrm>
            <a:off x="10678121" y="3931929"/>
            <a:ext cx="608623" cy="2112747"/>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3" name="文本框 492">
            <a:extLst>
              <a:ext uri="{FF2B5EF4-FFF2-40B4-BE49-F238E27FC236}">
                <a16:creationId xmlns:a16="http://schemas.microsoft.com/office/drawing/2014/main" id="{9035661C-5D28-CB3F-9D7A-9D016A652EE0}"/>
              </a:ext>
            </a:extLst>
          </p:cNvPr>
          <p:cNvSpPr txBox="1"/>
          <p:nvPr/>
        </p:nvSpPr>
        <p:spPr>
          <a:xfrm>
            <a:off x="11161339" y="3783407"/>
            <a:ext cx="705898" cy="523220"/>
          </a:xfrm>
          <a:prstGeom prst="rect">
            <a:avLst/>
          </a:prstGeom>
          <a:noFill/>
        </p:spPr>
        <p:txBody>
          <a:bodyPr wrap="square">
            <a:spAutoFit/>
          </a:bodyPr>
          <a:lstStyle/>
          <a:p>
            <a:pPr algn="ctr"/>
            <a:r>
              <a:rPr lang="zh-CN" altLang="en-US" sz="1400" dirty="0">
                <a:latin typeface="Times New Roman" panose="02020603050405020304" pitchFamily="18" charset="0"/>
                <a:cs typeface="Times New Roman" panose="02020603050405020304" pitchFamily="18" charset="0"/>
              </a:rPr>
              <a:t>Graph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task</a:t>
            </a:r>
            <a:endParaRPr lang="zh-CN" altLang="en-US" sz="1400" dirty="0">
              <a:latin typeface="Times New Roman" panose="02020603050405020304" pitchFamily="18" charset="0"/>
              <a:cs typeface="Times New Roman" panose="02020603050405020304" pitchFamily="18" charset="0"/>
            </a:endParaRPr>
          </a:p>
        </p:txBody>
      </p:sp>
      <p:cxnSp>
        <p:nvCxnSpPr>
          <p:cNvPr id="494" name="直接箭头连接符 493">
            <a:extLst>
              <a:ext uri="{FF2B5EF4-FFF2-40B4-BE49-F238E27FC236}">
                <a16:creationId xmlns:a16="http://schemas.microsoft.com/office/drawing/2014/main" id="{FDD5DD98-EE90-BFC0-F1AD-518E1DFAC715}"/>
              </a:ext>
            </a:extLst>
          </p:cNvPr>
          <p:cNvCxnSpPr>
            <a:cxnSpLocks/>
          </p:cNvCxnSpPr>
          <p:nvPr/>
        </p:nvCxnSpPr>
        <p:spPr>
          <a:xfrm>
            <a:off x="11292885" y="4900255"/>
            <a:ext cx="424353" cy="0"/>
          </a:xfrm>
          <a:prstGeom prst="straightConnector1">
            <a:avLst/>
          </a:prstGeom>
          <a:ln>
            <a:solidFill>
              <a:srgbClr val="43C955"/>
            </a:solidFill>
            <a:tailEnd type="triangle"/>
          </a:ln>
        </p:spPr>
        <p:style>
          <a:lnRef idx="3">
            <a:schemeClr val="dk1"/>
          </a:lnRef>
          <a:fillRef idx="0">
            <a:schemeClr val="dk1"/>
          </a:fillRef>
          <a:effectRef idx="2">
            <a:schemeClr val="dk1"/>
          </a:effectRef>
          <a:fontRef idx="minor">
            <a:schemeClr val="tx1"/>
          </a:fontRef>
        </p:style>
      </p:cxnSp>
      <p:cxnSp>
        <p:nvCxnSpPr>
          <p:cNvPr id="495" name="直接箭头连接符 494">
            <a:extLst>
              <a:ext uri="{FF2B5EF4-FFF2-40B4-BE49-F238E27FC236}">
                <a16:creationId xmlns:a16="http://schemas.microsoft.com/office/drawing/2014/main" id="{3FBA6A4E-CC5E-C730-21DF-BDE1302B3656}"/>
              </a:ext>
            </a:extLst>
          </p:cNvPr>
          <p:cNvCxnSpPr>
            <a:cxnSpLocks/>
          </p:cNvCxnSpPr>
          <p:nvPr/>
        </p:nvCxnSpPr>
        <p:spPr>
          <a:xfrm>
            <a:off x="11290948" y="5627842"/>
            <a:ext cx="424353" cy="0"/>
          </a:xfrm>
          <a:prstGeom prst="straightConnector1">
            <a:avLst/>
          </a:prstGeom>
          <a:ln>
            <a:solidFill>
              <a:srgbClr val="FFC000"/>
            </a:solidFill>
            <a:tailEnd type="triangle"/>
          </a:ln>
        </p:spPr>
        <p:style>
          <a:lnRef idx="3">
            <a:schemeClr val="dk1"/>
          </a:lnRef>
          <a:fillRef idx="0">
            <a:schemeClr val="dk1"/>
          </a:fillRef>
          <a:effectRef idx="2">
            <a:schemeClr val="dk1"/>
          </a:effectRef>
          <a:fontRef idx="minor">
            <a:schemeClr val="tx1"/>
          </a:fontRef>
        </p:style>
      </p:cxnSp>
      <p:sp>
        <p:nvSpPr>
          <p:cNvPr id="496" name="文本框 495">
            <a:extLst>
              <a:ext uri="{FF2B5EF4-FFF2-40B4-BE49-F238E27FC236}">
                <a16:creationId xmlns:a16="http://schemas.microsoft.com/office/drawing/2014/main" id="{0EA15CDD-CF14-8C16-2857-62ADB935CDBE}"/>
              </a:ext>
            </a:extLst>
          </p:cNvPr>
          <p:cNvSpPr txBox="1"/>
          <p:nvPr/>
        </p:nvSpPr>
        <p:spPr>
          <a:xfrm>
            <a:off x="11171171" y="4425566"/>
            <a:ext cx="705898" cy="523220"/>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Edge</a:t>
            </a:r>
            <a:r>
              <a:rPr lang="zh-CN" altLang="en-US" sz="1400" dirty="0">
                <a:latin typeface="Times New Roman" panose="02020603050405020304" pitchFamily="18" charset="0"/>
                <a:cs typeface="Times New Roman" panose="02020603050405020304" pitchFamily="18" charset="0"/>
              </a:rPr>
              <a:t>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task</a:t>
            </a:r>
            <a:endParaRPr lang="zh-CN" altLang="en-US" sz="1400" dirty="0">
              <a:latin typeface="Times New Roman" panose="02020603050405020304" pitchFamily="18" charset="0"/>
              <a:cs typeface="Times New Roman" panose="02020603050405020304" pitchFamily="18" charset="0"/>
            </a:endParaRPr>
          </a:p>
        </p:txBody>
      </p:sp>
      <p:sp>
        <p:nvSpPr>
          <p:cNvPr id="497" name="文本框 496">
            <a:extLst>
              <a:ext uri="{FF2B5EF4-FFF2-40B4-BE49-F238E27FC236}">
                <a16:creationId xmlns:a16="http://schemas.microsoft.com/office/drawing/2014/main" id="{53F65B22-B6B9-D485-1A3A-CF775A5A98DD}"/>
              </a:ext>
            </a:extLst>
          </p:cNvPr>
          <p:cNvSpPr txBox="1"/>
          <p:nvPr/>
        </p:nvSpPr>
        <p:spPr>
          <a:xfrm>
            <a:off x="11171171" y="5138405"/>
            <a:ext cx="705898" cy="523220"/>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Node</a:t>
            </a:r>
            <a:r>
              <a:rPr lang="zh-CN" altLang="en-US" sz="1400" dirty="0">
                <a:latin typeface="Times New Roman" panose="02020603050405020304" pitchFamily="18" charset="0"/>
                <a:cs typeface="Times New Roman" panose="02020603050405020304" pitchFamily="18" charset="0"/>
              </a:rPr>
              <a:t>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task</a:t>
            </a:r>
            <a:endParaRPr lang="zh-CN" altLang="en-US" sz="1400" dirty="0">
              <a:latin typeface="Times New Roman" panose="02020603050405020304" pitchFamily="18" charset="0"/>
              <a:cs typeface="Times New Roman" panose="02020603050405020304" pitchFamily="18" charset="0"/>
            </a:endParaRPr>
          </a:p>
        </p:txBody>
      </p:sp>
      <p:sp>
        <p:nvSpPr>
          <p:cNvPr id="498" name="左大括号 497">
            <a:extLst>
              <a:ext uri="{FF2B5EF4-FFF2-40B4-BE49-F238E27FC236}">
                <a16:creationId xmlns:a16="http://schemas.microsoft.com/office/drawing/2014/main" id="{13E6901D-2A5F-C70D-4526-1405BC8DC4A8}"/>
              </a:ext>
            </a:extLst>
          </p:cNvPr>
          <p:cNvSpPr/>
          <p:nvPr/>
        </p:nvSpPr>
        <p:spPr>
          <a:xfrm>
            <a:off x="11780052" y="4141055"/>
            <a:ext cx="71719" cy="1488141"/>
          </a:xfrm>
          <a:prstGeom prst="leftBrace">
            <a:avLst>
              <a:gd name="adj1" fmla="val 43996"/>
              <a:gd name="adj2" fmla="val 5441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cxnSp>
        <p:nvCxnSpPr>
          <p:cNvPr id="507" name="直接箭头连接符 506">
            <a:extLst>
              <a:ext uri="{FF2B5EF4-FFF2-40B4-BE49-F238E27FC236}">
                <a16:creationId xmlns:a16="http://schemas.microsoft.com/office/drawing/2014/main" id="{450C3141-C804-EA15-6469-AD89A0F77A36}"/>
              </a:ext>
            </a:extLst>
          </p:cNvPr>
          <p:cNvCxnSpPr>
            <a:cxnSpLocks/>
          </p:cNvCxnSpPr>
          <p:nvPr/>
        </p:nvCxnSpPr>
        <p:spPr>
          <a:xfrm>
            <a:off x="10470550" y="4778786"/>
            <a:ext cx="23822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508" name="文本框 507">
            <a:extLst>
              <a:ext uri="{FF2B5EF4-FFF2-40B4-BE49-F238E27FC236}">
                <a16:creationId xmlns:a16="http://schemas.microsoft.com/office/drawing/2014/main" id="{D389465C-61CB-DF80-22E7-C2F82DAC562F}"/>
              </a:ext>
            </a:extLst>
          </p:cNvPr>
          <p:cNvSpPr txBox="1"/>
          <p:nvPr/>
        </p:nvSpPr>
        <p:spPr>
          <a:xfrm>
            <a:off x="8114629" y="3500078"/>
            <a:ext cx="3136077" cy="307777"/>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2) Hybrid d</a:t>
            </a:r>
            <a:r>
              <a:rPr lang="zh-CN" altLang="en-US" sz="1400" dirty="0">
                <a:latin typeface="Times New Roman" panose="02020603050405020304" pitchFamily="18" charset="0"/>
                <a:cs typeface="Times New Roman" panose="02020603050405020304" pitchFamily="18" charset="0"/>
              </a:rPr>
              <a:t>ataset </a:t>
            </a:r>
            <a:r>
              <a:rPr lang="en-US" altLang="zh-CN" sz="1400" dirty="0">
                <a:latin typeface="Times New Roman" panose="02020603050405020304" pitchFamily="18" charset="0"/>
                <a:cs typeface="Times New Roman" panose="02020603050405020304" pitchFamily="18" charset="0"/>
              </a:rPr>
              <a:t>o</a:t>
            </a:r>
            <a:r>
              <a:rPr lang="zh-CN" altLang="en-US" sz="1400" dirty="0">
                <a:latin typeface="Times New Roman" panose="02020603050405020304" pitchFamily="18" charset="0"/>
                <a:cs typeface="Times New Roman" panose="02020603050405020304" pitchFamily="18" charset="0"/>
              </a:rPr>
              <a:t>wnership </a:t>
            </a:r>
            <a:r>
              <a:rPr lang="en-US" altLang="zh-CN" sz="1400" dirty="0">
                <a:latin typeface="Times New Roman" panose="02020603050405020304" pitchFamily="18" charset="0"/>
                <a:cs typeface="Times New Roman" panose="02020603050405020304" pitchFamily="18" charset="0"/>
              </a:rPr>
              <a:t>v</a:t>
            </a:r>
            <a:r>
              <a:rPr lang="zh-CN" altLang="en-US" sz="1400" dirty="0">
                <a:latin typeface="Times New Roman" panose="02020603050405020304" pitchFamily="18" charset="0"/>
                <a:cs typeface="Times New Roman" panose="02020603050405020304" pitchFamily="18" charset="0"/>
              </a:rPr>
              <a:t>erification</a:t>
            </a:r>
          </a:p>
        </p:txBody>
      </p:sp>
      <p:pic>
        <p:nvPicPr>
          <p:cNvPr id="509" name="图片 508">
            <a:extLst>
              <a:ext uri="{FF2B5EF4-FFF2-40B4-BE49-F238E27FC236}">
                <a16:creationId xmlns:a16="http://schemas.microsoft.com/office/drawing/2014/main" id="{4870B991-E3EB-6A5A-9429-3050F333A8B6}"/>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0231598" y="2877253"/>
            <a:ext cx="167978" cy="167978"/>
          </a:xfrm>
          <a:prstGeom prst="rect">
            <a:avLst/>
          </a:prstGeom>
        </p:spPr>
      </p:pic>
      <p:pic>
        <p:nvPicPr>
          <p:cNvPr id="510" name="图片 509">
            <a:extLst>
              <a:ext uri="{FF2B5EF4-FFF2-40B4-BE49-F238E27FC236}">
                <a16:creationId xmlns:a16="http://schemas.microsoft.com/office/drawing/2014/main" id="{AE0E3228-03FF-9ABA-8650-87359CBE8F69}"/>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0219970" y="3091080"/>
            <a:ext cx="193305" cy="193305"/>
          </a:xfrm>
          <a:prstGeom prst="rect">
            <a:avLst/>
          </a:prstGeom>
        </p:spPr>
      </p:pic>
      <p:sp>
        <p:nvSpPr>
          <p:cNvPr id="512" name="文本框 511">
            <a:extLst>
              <a:ext uri="{FF2B5EF4-FFF2-40B4-BE49-F238E27FC236}">
                <a16:creationId xmlns:a16="http://schemas.microsoft.com/office/drawing/2014/main" id="{E6B2C4D1-0F97-6515-3444-9C632AB86790}"/>
              </a:ext>
            </a:extLst>
          </p:cNvPr>
          <p:cNvSpPr txBox="1"/>
          <p:nvPr/>
        </p:nvSpPr>
        <p:spPr>
          <a:xfrm>
            <a:off x="10334530" y="2797649"/>
            <a:ext cx="1810871" cy="307777"/>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Uncertain ownerships</a:t>
            </a:r>
            <a:endParaRPr lang="zh-CN" altLang="en-US" sz="1400" dirty="0">
              <a:latin typeface="Times New Roman" panose="02020603050405020304" pitchFamily="18" charset="0"/>
              <a:cs typeface="Times New Roman" panose="02020603050405020304" pitchFamily="18" charset="0"/>
            </a:endParaRPr>
          </a:p>
        </p:txBody>
      </p:sp>
      <p:sp>
        <p:nvSpPr>
          <p:cNvPr id="513" name="文本框 512">
            <a:extLst>
              <a:ext uri="{FF2B5EF4-FFF2-40B4-BE49-F238E27FC236}">
                <a16:creationId xmlns:a16="http://schemas.microsoft.com/office/drawing/2014/main" id="{C2FB4EAA-2B5E-EB1F-C6CB-94D58FBE41A2}"/>
              </a:ext>
            </a:extLst>
          </p:cNvPr>
          <p:cNvSpPr txBox="1"/>
          <p:nvPr/>
        </p:nvSpPr>
        <p:spPr>
          <a:xfrm>
            <a:off x="10336313" y="3021318"/>
            <a:ext cx="1885453"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Confirmable ownership</a:t>
            </a:r>
            <a:endParaRPr lang="zh-CN" altLang="en-US" sz="1400" dirty="0"/>
          </a:p>
        </p:txBody>
      </p:sp>
      <p:sp>
        <p:nvSpPr>
          <p:cNvPr id="515" name="文本框 514">
            <a:extLst>
              <a:ext uri="{FF2B5EF4-FFF2-40B4-BE49-F238E27FC236}">
                <a16:creationId xmlns:a16="http://schemas.microsoft.com/office/drawing/2014/main" id="{9CC2D70E-85D8-0389-41EE-7CAAD0328EA0}"/>
              </a:ext>
            </a:extLst>
          </p:cNvPr>
          <p:cNvSpPr txBox="1"/>
          <p:nvPr/>
        </p:nvSpPr>
        <p:spPr>
          <a:xfrm>
            <a:off x="8007220" y="2817939"/>
            <a:ext cx="2305063" cy="523220"/>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Only s</a:t>
            </a:r>
            <a:r>
              <a:rPr lang="zh-CN" altLang="en-US" sz="1400" dirty="0">
                <a:latin typeface="Times New Roman" panose="02020603050405020304" pitchFamily="18" charset="0"/>
                <a:cs typeface="Times New Roman" panose="02020603050405020304" pitchFamily="18" charset="0"/>
              </a:rPr>
              <a:t>ingle </a:t>
            </a:r>
            <a:r>
              <a:rPr lang="en-US" altLang="zh-CN" sz="1400" dirty="0">
                <a:latin typeface="Times New Roman" panose="02020603050405020304" pitchFamily="18" charset="0"/>
                <a:cs typeface="Times New Roman" panose="02020603050405020304" pitchFamily="18" charset="0"/>
              </a:rPr>
              <a:t>t</a:t>
            </a:r>
            <a:r>
              <a:rPr lang="zh-CN" altLang="en-US" sz="1400" dirty="0">
                <a:latin typeface="Times New Roman" panose="02020603050405020304" pitchFamily="18" charset="0"/>
                <a:cs typeface="Times New Roman" panose="02020603050405020304" pitchFamily="18" charset="0"/>
              </a:rPr>
              <a:t>ask to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verify </a:t>
            </a:r>
            <a:r>
              <a:rPr lang="zh-CN" altLang="en-US" sz="1400" dirty="0">
                <a:latin typeface="Times New Roman" panose="02020603050405020304" pitchFamily="18" charset="0"/>
                <a:cs typeface="Times New Roman" panose="02020603050405020304" pitchFamily="18" charset="0"/>
              </a:rPr>
              <a:t>data</a:t>
            </a:r>
            <a:r>
              <a:rPr lang="en-US" altLang="zh-CN" sz="1400" dirty="0">
                <a:latin typeface="Times New Roman" panose="02020603050405020304" pitchFamily="18" charset="0"/>
                <a:cs typeface="Times New Roman" panose="02020603050405020304" pitchFamily="18" charset="0"/>
              </a:rPr>
              <a:t>set</a:t>
            </a:r>
            <a:r>
              <a:rPr lang="zh-CN" altLang="en-US" sz="1400" dirty="0">
                <a:latin typeface="Times New Roman" panose="02020603050405020304" pitchFamily="18" charset="0"/>
                <a:cs typeface="Times New Roman" panose="02020603050405020304" pitchFamily="18" charset="0"/>
              </a:rPr>
              <a:t> ownership</a:t>
            </a:r>
          </a:p>
        </p:txBody>
      </p:sp>
      <p:pic>
        <p:nvPicPr>
          <p:cNvPr id="517" name="图片 516">
            <a:extLst>
              <a:ext uri="{FF2B5EF4-FFF2-40B4-BE49-F238E27FC236}">
                <a16:creationId xmlns:a16="http://schemas.microsoft.com/office/drawing/2014/main" id="{E5F3B947-3268-9D4E-AAB9-A6A6287E25BC}"/>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1879549" y="4319968"/>
            <a:ext cx="167978" cy="167978"/>
          </a:xfrm>
          <a:prstGeom prst="rect">
            <a:avLst/>
          </a:prstGeom>
        </p:spPr>
      </p:pic>
      <p:pic>
        <p:nvPicPr>
          <p:cNvPr id="518" name="图片 517">
            <a:extLst>
              <a:ext uri="{FF2B5EF4-FFF2-40B4-BE49-F238E27FC236}">
                <a16:creationId xmlns:a16="http://schemas.microsoft.com/office/drawing/2014/main" id="{541637E1-EEB7-347E-C9FA-A4C9B6F617F2}"/>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1872152" y="5283157"/>
            <a:ext cx="193305" cy="193305"/>
          </a:xfrm>
          <a:prstGeom prst="rect">
            <a:avLst/>
          </a:prstGeom>
        </p:spPr>
      </p:pic>
      <p:sp>
        <p:nvSpPr>
          <p:cNvPr id="519" name="文本框 518">
            <a:extLst>
              <a:ext uri="{FF2B5EF4-FFF2-40B4-BE49-F238E27FC236}">
                <a16:creationId xmlns:a16="http://schemas.microsoft.com/office/drawing/2014/main" id="{65B6317A-BF00-5B2E-9FEA-132A210D76D7}"/>
              </a:ext>
            </a:extLst>
          </p:cNvPr>
          <p:cNvSpPr txBox="1"/>
          <p:nvPr/>
        </p:nvSpPr>
        <p:spPr>
          <a:xfrm>
            <a:off x="8025150" y="6270415"/>
            <a:ext cx="2305063" cy="523220"/>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All t</a:t>
            </a:r>
            <a:r>
              <a:rPr lang="zh-CN" altLang="en-US" sz="1400" dirty="0">
                <a:latin typeface="Times New Roman" panose="02020603050405020304" pitchFamily="18" charset="0"/>
                <a:cs typeface="Times New Roman" panose="02020603050405020304" pitchFamily="18" charset="0"/>
              </a:rPr>
              <a:t>ask</a:t>
            </a:r>
            <a:r>
              <a:rPr lang="en-US" altLang="zh-CN" sz="1400" dirty="0">
                <a:latin typeface="Times New Roman" panose="02020603050405020304" pitchFamily="18" charset="0"/>
                <a:cs typeface="Times New Roman" panose="02020603050405020304" pitchFamily="18" charset="0"/>
              </a:rPr>
              <a:t>s jointly</a:t>
            </a:r>
            <a:r>
              <a:rPr lang="zh-CN" altLang="en-US" sz="1400" dirty="0">
                <a:latin typeface="Times New Roman" panose="02020603050405020304" pitchFamily="18" charset="0"/>
                <a:cs typeface="Times New Roman" panose="02020603050405020304" pitchFamily="18" charset="0"/>
              </a:rPr>
              <a:t> to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verify</a:t>
            </a:r>
            <a:r>
              <a:rPr lang="zh-CN" altLang="en-US" sz="1400" dirty="0">
                <a:latin typeface="Times New Roman" panose="02020603050405020304" pitchFamily="18" charset="0"/>
                <a:cs typeface="Times New Roman" panose="02020603050405020304" pitchFamily="18" charset="0"/>
              </a:rPr>
              <a:t> data</a:t>
            </a:r>
            <a:r>
              <a:rPr lang="en-US" altLang="zh-CN" sz="1400" dirty="0">
                <a:latin typeface="Times New Roman" panose="02020603050405020304" pitchFamily="18" charset="0"/>
                <a:cs typeface="Times New Roman" panose="02020603050405020304" pitchFamily="18" charset="0"/>
              </a:rPr>
              <a:t>set</a:t>
            </a:r>
            <a:r>
              <a:rPr lang="zh-CN" altLang="en-US" sz="1400" dirty="0">
                <a:latin typeface="Times New Roman" panose="02020603050405020304" pitchFamily="18" charset="0"/>
                <a:cs typeface="Times New Roman" panose="02020603050405020304" pitchFamily="18" charset="0"/>
              </a:rPr>
              <a:t> ownership</a:t>
            </a:r>
          </a:p>
        </p:txBody>
      </p:sp>
      <p:pic>
        <p:nvPicPr>
          <p:cNvPr id="520" name="图片 519">
            <a:extLst>
              <a:ext uri="{FF2B5EF4-FFF2-40B4-BE49-F238E27FC236}">
                <a16:creationId xmlns:a16="http://schemas.microsoft.com/office/drawing/2014/main" id="{B5880FBB-91C4-3CB4-ABBE-7A9CBFCB859C}"/>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0213669" y="6328669"/>
            <a:ext cx="167978" cy="167978"/>
          </a:xfrm>
          <a:prstGeom prst="rect">
            <a:avLst/>
          </a:prstGeom>
        </p:spPr>
      </p:pic>
      <p:pic>
        <p:nvPicPr>
          <p:cNvPr id="521" name="图片 520">
            <a:extLst>
              <a:ext uri="{FF2B5EF4-FFF2-40B4-BE49-F238E27FC236}">
                <a16:creationId xmlns:a16="http://schemas.microsoft.com/office/drawing/2014/main" id="{DC59965B-179A-A668-A086-0B40C900431E}"/>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0202041" y="6542496"/>
            <a:ext cx="193305" cy="193305"/>
          </a:xfrm>
          <a:prstGeom prst="rect">
            <a:avLst/>
          </a:prstGeom>
        </p:spPr>
      </p:pic>
      <p:sp>
        <p:nvSpPr>
          <p:cNvPr id="522" name="文本框 521">
            <a:extLst>
              <a:ext uri="{FF2B5EF4-FFF2-40B4-BE49-F238E27FC236}">
                <a16:creationId xmlns:a16="http://schemas.microsoft.com/office/drawing/2014/main" id="{D00F8C56-4451-41B8-E421-D63557DC6F0C}"/>
              </a:ext>
            </a:extLst>
          </p:cNvPr>
          <p:cNvSpPr txBox="1"/>
          <p:nvPr/>
        </p:nvSpPr>
        <p:spPr>
          <a:xfrm>
            <a:off x="10316601" y="6249065"/>
            <a:ext cx="1810871" cy="307777"/>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Uncertain ownerships</a:t>
            </a:r>
            <a:endParaRPr lang="zh-CN" altLang="en-US" sz="1400" dirty="0">
              <a:latin typeface="Times New Roman" panose="02020603050405020304" pitchFamily="18" charset="0"/>
              <a:cs typeface="Times New Roman" panose="02020603050405020304" pitchFamily="18" charset="0"/>
            </a:endParaRPr>
          </a:p>
        </p:txBody>
      </p:sp>
      <p:sp>
        <p:nvSpPr>
          <p:cNvPr id="523" name="文本框 522">
            <a:extLst>
              <a:ext uri="{FF2B5EF4-FFF2-40B4-BE49-F238E27FC236}">
                <a16:creationId xmlns:a16="http://schemas.microsoft.com/office/drawing/2014/main" id="{C7447AE5-3742-B347-CE19-E47669D45D97}"/>
              </a:ext>
            </a:extLst>
          </p:cNvPr>
          <p:cNvSpPr txBox="1"/>
          <p:nvPr/>
        </p:nvSpPr>
        <p:spPr>
          <a:xfrm>
            <a:off x="10318384" y="6472734"/>
            <a:ext cx="1885453"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Confirmable ownership</a:t>
            </a:r>
            <a:endParaRPr lang="zh-CN" altLang="en-US" sz="1400" dirty="0"/>
          </a:p>
        </p:txBody>
      </p:sp>
      <p:sp>
        <p:nvSpPr>
          <p:cNvPr id="525" name="文本框 524">
            <a:extLst>
              <a:ext uri="{FF2B5EF4-FFF2-40B4-BE49-F238E27FC236}">
                <a16:creationId xmlns:a16="http://schemas.microsoft.com/office/drawing/2014/main" id="{03EDB81E-3272-3612-6096-D6F17594616C}"/>
              </a:ext>
            </a:extLst>
          </p:cNvPr>
          <p:cNvSpPr txBox="1"/>
          <p:nvPr/>
        </p:nvSpPr>
        <p:spPr>
          <a:xfrm>
            <a:off x="9957673" y="2523985"/>
            <a:ext cx="2375647" cy="307777"/>
          </a:xfrm>
          <a:prstGeom prst="rect">
            <a:avLst/>
          </a:prstGeom>
          <a:noFill/>
        </p:spPr>
        <p:txBody>
          <a:bodyPr wrap="square">
            <a:spAutoFit/>
          </a:bodyPr>
          <a:lstStyle/>
          <a:p>
            <a:pPr algn="ctr"/>
            <a:r>
              <a:rPr lang="zh-CN" altLang="en-US" sz="1400" dirty="0">
                <a:latin typeface="Times New Roman" panose="02020603050405020304" pitchFamily="18" charset="0"/>
                <a:cs typeface="Times New Roman" panose="02020603050405020304" pitchFamily="18" charset="0"/>
              </a:rPr>
              <a:t>Task</a:t>
            </a:r>
            <a:r>
              <a:rPr lang="en-US" altLang="zh-CN" sz="1400" dirty="0">
                <a:latin typeface="Times New Roman" panose="02020603050405020304" pitchFamily="18" charset="0"/>
                <a:cs typeface="Times New Roman" panose="02020603050405020304" pitchFamily="18" charset="0"/>
              </a:rPr>
              <a:t>-u</a:t>
            </a:r>
            <a:r>
              <a:rPr lang="zh-CN" altLang="en-US" sz="1400" dirty="0">
                <a:latin typeface="Times New Roman" panose="02020603050405020304" pitchFamily="18" charset="0"/>
                <a:cs typeface="Times New Roman" panose="02020603050405020304" pitchFamily="18" charset="0"/>
              </a:rPr>
              <a:t>nified </a:t>
            </a:r>
            <a:r>
              <a:rPr lang="en-US" altLang="zh-CN" sz="1400" dirty="0">
                <a:latin typeface="Times New Roman" panose="02020603050405020304" pitchFamily="18" charset="0"/>
                <a:cs typeface="Times New Roman" panose="02020603050405020304" pitchFamily="18" charset="0"/>
              </a:rPr>
              <a:t>p</a:t>
            </a:r>
            <a:r>
              <a:rPr lang="zh-CN" altLang="en-US" sz="1400" dirty="0">
                <a:latin typeface="Times New Roman" panose="02020603050405020304" pitchFamily="18" charset="0"/>
                <a:cs typeface="Times New Roman" panose="02020603050405020304" pitchFamily="18" charset="0"/>
              </a:rPr>
              <a:t>rompt</a:t>
            </a:r>
            <a:r>
              <a:rPr lang="en-US" altLang="zh-CN" sz="1400" dirty="0">
                <a:latin typeface="Times New Roman" panose="02020603050405020304" pitchFamily="18" charset="0"/>
                <a:cs typeface="Times New Roman" panose="02020603050405020304" pitchFamily="18" charset="0"/>
              </a:rPr>
              <a:t>s</a:t>
            </a:r>
            <a:endParaRPr lang="zh-CN" altLang="en-US" sz="1400" dirty="0">
              <a:latin typeface="Times New Roman" panose="02020603050405020304" pitchFamily="18" charset="0"/>
              <a:cs typeface="Times New Roman" panose="02020603050405020304" pitchFamily="18" charset="0"/>
            </a:endParaRPr>
          </a:p>
        </p:txBody>
      </p:sp>
      <p:cxnSp>
        <p:nvCxnSpPr>
          <p:cNvPr id="527" name="直接连接符 526">
            <a:extLst>
              <a:ext uri="{FF2B5EF4-FFF2-40B4-BE49-F238E27FC236}">
                <a16:creationId xmlns:a16="http://schemas.microsoft.com/office/drawing/2014/main" id="{828DBBB7-49BD-38F8-479F-5DB032BD350A}"/>
              </a:ext>
            </a:extLst>
          </p:cNvPr>
          <p:cNvCxnSpPr>
            <a:cxnSpLocks/>
          </p:cNvCxnSpPr>
          <p:nvPr/>
        </p:nvCxnSpPr>
        <p:spPr>
          <a:xfrm>
            <a:off x="7441515" y="3424038"/>
            <a:ext cx="4715053" cy="0"/>
          </a:xfrm>
          <a:prstGeom prst="line">
            <a:avLst/>
          </a:prstGeom>
          <a:ln>
            <a:prstDash val="dash"/>
          </a:ln>
        </p:spPr>
        <p:style>
          <a:lnRef idx="2">
            <a:schemeClr val="dk1"/>
          </a:lnRef>
          <a:fillRef idx="0">
            <a:schemeClr val="dk1"/>
          </a:fillRef>
          <a:effectRef idx="1">
            <a:schemeClr val="dk1"/>
          </a:effectRef>
          <a:fontRef idx="minor">
            <a:schemeClr val="tx1"/>
          </a:fontRef>
        </p:style>
      </p:cxnSp>
      <p:sp>
        <p:nvSpPr>
          <p:cNvPr id="9" name="文本框 8">
            <a:extLst>
              <a:ext uri="{FF2B5EF4-FFF2-40B4-BE49-F238E27FC236}">
                <a16:creationId xmlns:a16="http://schemas.microsoft.com/office/drawing/2014/main" id="{F60142F0-AE37-0F29-794B-742BD1083AA8}"/>
              </a:ext>
            </a:extLst>
          </p:cNvPr>
          <p:cNvSpPr txBox="1"/>
          <p:nvPr/>
        </p:nvSpPr>
        <p:spPr>
          <a:xfrm>
            <a:off x="100078" y="-52746"/>
            <a:ext cx="4000468" cy="276999"/>
          </a:xfrm>
          <a:prstGeom prst="rect">
            <a:avLst/>
          </a:prstGeom>
          <a:noFill/>
        </p:spPr>
        <p:txBody>
          <a:bodyPr wrap="square" rtlCol="0">
            <a:spAutoFit/>
          </a:bodyPr>
          <a:lstStyle/>
          <a:p>
            <a:r>
              <a:rPr lang="en-US" altLang="zh-CN" sz="1200" b="1" dirty="0">
                <a:latin typeface="Times New Roman" panose="02020603050405020304" pitchFamily="18" charset="0"/>
                <a:cs typeface="Times New Roman" panose="02020603050405020304" pitchFamily="18" charset="0"/>
              </a:rPr>
              <a:t>a) Generative adversarial model distillation</a:t>
            </a:r>
          </a:p>
        </p:txBody>
      </p:sp>
      <p:sp>
        <p:nvSpPr>
          <p:cNvPr id="27" name="文本框 26">
            <a:extLst>
              <a:ext uri="{FF2B5EF4-FFF2-40B4-BE49-F238E27FC236}">
                <a16:creationId xmlns:a16="http://schemas.microsoft.com/office/drawing/2014/main" id="{1DC50F46-F2B1-63D1-5091-B1CF25FBBFC8}"/>
              </a:ext>
            </a:extLst>
          </p:cNvPr>
          <p:cNvSpPr txBox="1"/>
          <p:nvPr/>
        </p:nvSpPr>
        <p:spPr>
          <a:xfrm>
            <a:off x="109043" y="3178843"/>
            <a:ext cx="5119677" cy="276999"/>
          </a:xfrm>
          <a:prstGeom prst="rect">
            <a:avLst/>
          </a:prstGeom>
          <a:noFill/>
        </p:spPr>
        <p:txBody>
          <a:bodyPr wrap="square" rtlCol="0">
            <a:spAutoFit/>
          </a:bodyPr>
          <a:lstStyle/>
          <a:p>
            <a:r>
              <a:rPr lang="en-US" altLang="zh-CN" sz="1200" b="1" dirty="0">
                <a:latin typeface="Times New Roman" panose="02020603050405020304" pitchFamily="18" charset="0"/>
                <a:cs typeface="Times New Roman" panose="02020603050405020304" pitchFamily="18" charset="0"/>
              </a:rPr>
              <a:t>b) Deceptive and task-unified prompts generation</a:t>
            </a:r>
          </a:p>
        </p:txBody>
      </p:sp>
      <p:sp>
        <p:nvSpPr>
          <p:cNvPr id="450" name="文本框 449">
            <a:extLst>
              <a:ext uri="{FF2B5EF4-FFF2-40B4-BE49-F238E27FC236}">
                <a16:creationId xmlns:a16="http://schemas.microsoft.com/office/drawing/2014/main" id="{FAFF03D4-DAAB-5549-FFEE-FDDDE2D1DEB5}"/>
              </a:ext>
            </a:extLst>
          </p:cNvPr>
          <p:cNvSpPr txBox="1"/>
          <p:nvPr/>
        </p:nvSpPr>
        <p:spPr>
          <a:xfrm>
            <a:off x="7390692" y="-56645"/>
            <a:ext cx="4409748" cy="276999"/>
          </a:xfrm>
          <a:prstGeom prst="rect">
            <a:avLst/>
          </a:prstGeom>
          <a:noFill/>
        </p:spPr>
        <p:txBody>
          <a:bodyPr wrap="square" rtlCol="0">
            <a:spAutoFit/>
          </a:bodyPr>
          <a:lstStyle/>
          <a:p>
            <a:r>
              <a:rPr lang="en-US" altLang="zh-CN" sz="1200" b="1" dirty="0">
                <a:latin typeface="Times New Roman" panose="02020603050405020304" pitchFamily="18" charset="0"/>
                <a:cs typeface="Times New Roman" panose="02020603050405020304" pitchFamily="18" charset="0"/>
              </a:rPr>
              <a:t>c) </a:t>
            </a:r>
            <a:r>
              <a:rPr lang="en" altLang="zh-CN" sz="1200" b="1" dirty="0">
                <a:solidFill>
                  <a:srgbClr val="111133"/>
                </a:solidFill>
                <a:latin typeface="Times New Roman" panose="02020603050405020304" pitchFamily="18" charset="0"/>
                <a:cs typeface="Times New Roman" panose="02020603050405020304" pitchFamily="18" charset="0"/>
              </a:rPr>
              <a:t>Prompt-driven </a:t>
            </a:r>
            <a:r>
              <a:rPr lang="en-US" altLang="zh-CN" sz="1200" b="1" dirty="0">
                <a:solidFill>
                  <a:srgbClr val="111133"/>
                </a:solidFill>
                <a:latin typeface="Times New Roman" panose="02020603050405020304" pitchFamily="18" charset="0"/>
                <a:cs typeface="Times New Roman" panose="02020603050405020304" pitchFamily="18" charset="0"/>
              </a:rPr>
              <a:t>t</a:t>
            </a:r>
            <a:r>
              <a:rPr lang="en" altLang="zh-CN" sz="1200" b="1" dirty="0">
                <a:solidFill>
                  <a:srgbClr val="111133"/>
                </a:solidFill>
                <a:latin typeface="Times New Roman" panose="02020603050405020304" pitchFamily="18" charset="0"/>
                <a:cs typeface="Times New Roman" panose="02020603050405020304" pitchFamily="18" charset="0"/>
              </a:rPr>
              <a:t>ext </a:t>
            </a:r>
            <a:r>
              <a:rPr lang="en-US" altLang="zh-CN" sz="1200" b="1" dirty="0">
                <a:solidFill>
                  <a:srgbClr val="111133"/>
                </a:solidFill>
                <a:latin typeface="Times New Roman" panose="02020603050405020304" pitchFamily="18" charset="0"/>
                <a:cs typeface="Times New Roman" panose="02020603050405020304" pitchFamily="18" charset="0"/>
              </a:rPr>
              <a:t>a</a:t>
            </a:r>
            <a:r>
              <a:rPr lang="en" altLang="zh-CN" sz="1200" b="1" dirty="0">
                <a:solidFill>
                  <a:srgbClr val="111133"/>
                </a:solidFill>
                <a:latin typeface="Times New Roman" panose="02020603050405020304" pitchFamily="18" charset="0"/>
                <a:cs typeface="Times New Roman" panose="02020603050405020304" pitchFamily="18" charset="0"/>
              </a:rPr>
              <a:t>ttribute </a:t>
            </a:r>
            <a:r>
              <a:rPr lang="en-US" altLang="zh-CN" sz="1200" b="1" dirty="0">
                <a:solidFill>
                  <a:srgbClr val="111133"/>
                </a:solidFill>
                <a:latin typeface="Times New Roman" panose="02020603050405020304" pitchFamily="18" charset="0"/>
                <a:cs typeface="Times New Roman" panose="02020603050405020304" pitchFamily="18" charset="0"/>
              </a:rPr>
              <a:t>g</a:t>
            </a:r>
            <a:r>
              <a:rPr lang="en" altLang="zh-CN" sz="1200" b="1" dirty="0">
                <a:solidFill>
                  <a:srgbClr val="111133"/>
                </a:solidFill>
                <a:latin typeface="Times New Roman" panose="02020603050405020304" pitchFamily="18" charset="0"/>
                <a:cs typeface="Times New Roman" panose="02020603050405020304" pitchFamily="18" charset="0"/>
              </a:rPr>
              <a:t>raph ownership verification</a:t>
            </a:r>
            <a:endParaRPr lang="en-US" altLang="zh-CN" sz="1200" b="1" dirty="0">
              <a:latin typeface="Times New Roman" panose="02020603050405020304" pitchFamily="18" charset="0"/>
              <a:cs typeface="Times New Roman" panose="02020603050405020304" pitchFamily="18" charset="0"/>
            </a:endParaRPr>
          </a:p>
        </p:txBody>
      </p:sp>
      <p:cxnSp>
        <p:nvCxnSpPr>
          <p:cNvPr id="451" name="直接连接符 450">
            <a:extLst>
              <a:ext uri="{FF2B5EF4-FFF2-40B4-BE49-F238E27FC236}">
                <a16:creationId xmlns:a16="http://schemas.microsoft.com/office/drawing/2014/main" id="{1033D2A3-AB56-E476-32B0-84E08E296599}"/>
              </a:ext>
            </a:extLst>
          </p:cNvPr>
          <p:cNvCxnSpPr>
            <a:cxnSpLocks/>
            <a:stCxn id="34" idx="0"/>
          </p:cNvCxnSpPr>
          <p:nvPr/>
        </p:nvCxnSpPr>
        <p:spPr>
          <a:xfrm flipH="1" flipV="1">
            <a:off x="3543276" y="4706843"/>
            <a:ext cx="54411" cy="355607"/>
          </a:xfrm>
          <a:prstGeom prst="line">
            <a:avLst/>
          </a:prstGeom>
        </p:spPr>
        <p:style>
          <a:lnRef idx="3">
            <a:schemeClr val="dk1"/>
          </a:lnRef>
          <a:fillRef idx="0">
            <a:schemeClr val="dk1"/>
          </a:fillRef>
          <a:effectRef idx="2">
            <a:schemeClr val="dk1"/>
          </a:effectRef>
          <a:fontRef idx="minor">
            <a:schemeClr val="tx1"/>
          </a:fontRef>
        </p:style>
      </p:cxnSp>
      <p:sp>
        <p:nvSpPr>
          <p:cNvPr id="499" name="矩形 498">
            <a:extLst>
              <a:ext uri="{FF2B5EF4-FFF2-40B4-BE49-F238E27FC236}">
                <a16:creationId xmlns:a16="http://schemas.microsoft.com/office/drawing/2014/main" id="{47CA2614-E9D0-9C62-A66B-F220C19AD125}"/>
              </a:ext>
            </a:extLst>
          </p:cNvPr>
          <p:cNvSpPr/>
          <p:nvPr/>
        </p:nvSpPr>
        <p:spPr>
          <a:xfrm>
            <a:off x="1959785" y="2406744"/>
            <a:ext cx="842711" cy="754036"/>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00" name="图片 499">
            <a:extLst>
              <a:ext uri="{FF2B5EF4-FFF2-40B4-BE49-F238E27FC236}">
                <a16:creationId xmlns:a16="http://schemas.microsoft.com/office/drawing/2014/main" id="{339D2EDC-4E2D-DEEF-3B9D-0A04C7220BB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939224" y="2461054"/>
            <a:ext cx="258664" cy="258664"/>
          </a:xfrm>
          <a:prstGeom prst="rect">
            <a:avLst/>
          </a:prstGeom>
        </p:spPr>
      </p:pic>
      <p:pic>
        <p:nvPicPr>
          <p:cNvPr id="502" name="图片 501">
            <a:extLst>
              <a:ext uri="{FF2B5EF4-FFF2-40B4-BE49-F238E27FC236}">
                <a16:creationId xmlns:a16="http://schemas.microsoft.com/office/drawing/2014/main" id="{90A8D195-565C-7C88-ECEF-3389B446AA95}"/>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4727506" y="4491551"/>
            <a:ext cx="259200" cy="259200"/>
          </a:xfrm>
          <a:prstGeom prst="rect">
            <a:avLst/>
          </a:prstGeom>
        </p:spPr>
      </p:pic>
      <p:pic>
        <p:nvPicPr>
          <p:cNvPr id="503" name="图片 502">
            <a:extLst>
              <a:ext uri="{FF2B5EF4-FFF2-40B4-BE49-F238E27FC236}">
                <a16:creationId xmlns:a16="http://schemas.microsoft.com/office/drawing/2014/main" id="{E7BBC412-F13E-9A41-DC03-5D84A663968F}"/>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9830764" y="4141930"/>
            <a:ext cx="259200" cy="259200"/>
          </a:xfrm>
          <a:prstGeom prst="rect">
            <a:avLst/>
          </a:prstGeom>
        </p:spPr>
      </p:pic>
      <p:pic>
        <p:nvPicPr>
          <p:cNvPr id="504" name="图片 503">
            <a:extLst>
              <a:ext uri="{FF2B5EF4-FFF2-40B4-BE49-F238E27FC236}">
                <a16:creationId xmlns:a16="http://schemas.microsoft.com/office/drawing/2014/main" id="{1CEE13D8-5F79-3D8D-2052-ADE15FB22316}"/>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9093318" y="4375012"/>
            <a:ext cx="259200" cy="259200"/>
          </a:xfrm>
          <a:prstGeom prst="rect">
            <a:avLst/>
          </a:prstGeom>
        </p:spPr>
      </p:pic>
      <p:pic>
        <p:nvPicPr>
          <p:cNvPr id="505" name="图片 504">
            <a:extLst>
              <a:ext uri="{FF2B5EF4-FFF2-40B4-BE49-F238E27FC236}">
                <a16:creationId xmlns:a16="http://schemas.microsoft.com/office/drawing/2014/main" id="{B66D886A-0485-0FB2-2FA7-C502AA4D0A17}"/>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9799042" y="793115"/>
            <a:ext cx="259200" cy="259200"/>
          </a:xfrm>
          <a:prstGeom prst="rect">
            <a:avLst/>
          </a:prstGeom>
        </p:spPr>
      </p:pic>
      <p:pic>
        <p:nvPicPr>
          <p:cNvPr id="506" name="图片 505">
            <a:extLst>
              <a:ext uri="{FF2B5EF4-FFF2-40B4-BE49-F238E27FC236}">
                <a16:creationId xmlns:a16="http://schemas.microsoft.com/office/drawing/2014/main" id="{49E3B159-076C-C883-9669-B0EAA53B406E}"/>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9048495" y="944223"/>
            <a:ext cx="259200" cy="259200"/>
          </a:xfrm>
          <a:prstGeom prst="rect">
            <a:avLst/>
          </a:prstGeom>
        </p:spPr>
      </p:pic>
      <p:pic>
        <p:nvPicPr>
          <p:cNvPr id="511" name="图片 510">
            <a:extLst>
              <a:ext uri="{FF2B5EF4-FFF2-40B4-BE49-F238E27FC236}">
                <a16:creationId xmlns:a16="http://schemas.microsoft.com/office/drawing/2014/main" id="{FF3285AD-B49A-A53E-A41B-9358844F1A87}"/>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1958063" y="2823477"/>
            <a:ext cx="259200" cy="259200"/>
          </a:xfrm>
          <a:prstGeom prst="rect">
            <a:avLst/>
          </a:prstGeom>
        </p:spPr>
      </p:pic>
      <p:sp>
        <p:nvSpPr>
          <p:cNvPr id="514" name="文本框 513">
            <a:extLst>
              <a:ext uri="{FF2B5EF4-FFF2-40B4-BE49-F238E27FC236}">
                <a16:creationId xmlns:a16="http://schemas.microsoft.com/office/drawing/2014/main" id="{17D8A07B-7845-C745-2DC5-F413C907B925}"/>
              </a:ext>
            </a:extLst>
          </p:cNvPr>
          <p:cNvSpPr txBox="1"/>
          <p:nvPr/>
        </p:nvSpPr>
        <p:spPr>
          <a:xfrm>
            <a:off x="2129074" y="2793047"/>
            <a:ext cx="720005" cy="307777"/>
          </a:xfrm>
          <a:prstGeom prst="rect">
            <a:avLst/>
          </a:prstGeom>
          <a:noFill/>
        </p:spPr>
        <p:txBody>
          <a:bodyPr wrap="none" rtlCol="0">
            <a:spAutoFit/>
          </a:bodyPr>
          <a:lstStyle/>
          <a:p>
            <a:r>
              <a:rPr lang="en-US" altLang="zh-CN" sz="1400" b="1" dirty="0">
                <a:latin typeface="Times New Roman" panose="02020603050405020304" pitchFamily="18" charset="0"/>
                <a:cs typeface="Times New Roman" panose="02020603050405020304" pitchFamily="18" charset="0"/>
              </a:rPr>
              <a:t>Frozen</a:t>
            </a:r>
            <a:endParaRPr lang="zh-CN" altLang="en-US" sz="1400" b="1" dirty="0">
              <a:latin typeface="Times New Roman" panose="02020603050405020304" pitchFamily="18" charset="0"/>
              <a:cs typeface="Times New Roman" panose="02020603050405020304" pitchFamily="18" charset="0"/>
            </a:endParaRPr>
          </a:p>
        </p:txBody>
      </p:sp>
      <p:sp>
        <p:nvSpPr>
          <p:cNvPr id="516" name="文本框 515">
            <a:extLst>
              <a:ext uri="{FF2B5EF4-FFF2-40B4-BE49-F238E27FC236}">
                <a16:creationId xmlns:a16="http://schemas.microsoft.com/office/drawing/2014/main" id="{0987F9B2-F550-50B4-9DBB-E0A358CF3A5D}"/>
              </a:ext>
            </a:extLst>
          </p:cNvPr>
          <p:cNvSpPr txBox="1"/>
          <p:nvPr/>
        </p:nvSpPr>
        <p:spPr>
          <a:xfrm>
            <a:off x="2064708" y="2452472"/>
            <a:ext cx="806183" cy="307777"/>
          </a:xfrm>
          <a:prstGeom prst="rect">
            <a:avLst/>
          </a:prstGeom>
          <a:noFill/>
        </p:spPr>
        <p:txBody>
          <a:bodyPr wrap="none" rtlCol="0">
            <a:spAutoFit/>
          </a:bodyPr>
          <a:lstStyle/>
          <a:p>
            <a:r>
              <a:rPr lang="en-US" altLang="zh-CN" sz="1400" b="1" dirty="0">
                <a:latin typeface="Times New Roman" panose="02020603050405020304" pitchFamily="18" charset="0"/>
                <a:cs typeface="Times New Roman" panose="02020603050405020304" pitchFamily="18" charset="0"/>
              </a:rPr>
              <a:t>Tunable</a:t>
            </a:r>
            <a:endParaRPr lang="zh-CN" altLang="en-US" sz="1400" b="1" dirty="0">
              <a:latin typeface="Times New Roman" panose="02020603050405020304" pitchFamily="18" charset="0"/>
              <a:cs typeface="Times New Roman" panose="02020603050405020304" pitchFamily="18" charset="0"/>
            </a:endParaRPr>
          </a:p>
        </p:txBody>
      </p:sp>
      <p:cxnSp>
        <p:nvCxnSpPr>
          <p:cNvPr id="526" name="连接符: 曲线 525">
            <a:extLst>
              <a:ext uri="{FF2B5EF4-FFF2-40B4-BE49-F238E27FC236}">
                <a16:creationId xmlns:a16="http://schemas.microsoft.com/office/drawing/2014/main" id="{B5E62E5D-FBDD-D90D-22FF-7DC8437E0006}"/>
              </a:ext>
            </a:extLst>
          </p:cNvPr>
          <p:cNvCxnSpPr>
            <a:cxnSpLocks/>
            <a:endCxn id="374" idx="2"/>
          </p:cNvCxnSpPr>
          <p:nvPr/>
        </p:nvCxnSpPr>
        <p:spPr>
          <a:xfrm rot="5400000" flipH="1" flipV="1">
            <a:off x="8647189" y="2113002"/>
            <a:ext cx="538405" cy="407129"/>
          </a:xfrm>
          <a:prstGeom prst="curvedConnector3">
            <a:avLst>
              <a:gd name="adj1" fmla="val 50000"/>
            </a:avLst>
          </a:prstGeom>
          <a:ln>
            <a:solidFill>
              <a:srgbClr val="FFC000"/>
            </a:solidFill>
            <a:prstDash val="dash"/>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529" name="矩形: 圆角 528">
            <a:extLst>
              <a:ext uri="{FF2B5EF4-FFF2-40B4-BE49-F238E27FC236}">
                <a16:creationId xmlns:a16="http://schemas.microsoft.com/office/drawing/2014/main" id="{08F5BCA1-16E0-BF91-93A1-3F6EB1D20742}"/>
              </a:ext>
            </a:extLst>
          </p:cNvPr>
          <p:cNvSpPr/>
          <p:nvPr/>
        </p:nvSpPr>
        <p:spPr>
          <a:xfrm>
            <a:off x="7672483" y="2583705"/>
            <a:ext cx="2613744" cy="337891"/>
          </a:xfrm>
          <a:prstGeom prst="roundRect">
            <a:avLst/>
          </a:prstGeom>
          <a:solidFill>
            <a:srgbClr val="FAEDB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0" name="文本框 529">
            <a:extLst>
              <a:ext uri="{FF2B5EF4-FFF2-40B4-BE49-F238E27FC236}">
                <a16:creationId xmlns:a16="http://schemas.microsoft.com/office/drawing/2014/main" id="{8970C144-3DD5-1CD7-0651-A2501C2ED0E1}"/>
              </a:ext>
            </a:extLst>
          </p:cNvPr>
          <p:cNvSpPr txBox="1"/>
          <p:nvPr/>
        </p:nvSpPr>
        <p:spPr>
          <a:xfrm>
            <a:off x="7620769" y="2582817"/>
            <a:ext cx="2816797"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User prompt for </a:t>
            </a:r>
            <a:r>
              <a:rPr lang="en-US" altLang="zh-CN" sz="1400" dirty="0">
                <a:solidFill>
                  <a:srgbClr val="FF0000"/>
                </a:solidFill>
                <a:latin typeface="Times New Roman" panose="02020603050405020304" pitchFamily="18" charset="0"/>
                <a:cs typeface="Times New Roman" panose="02020603050405020304" pitchFamily="18" charset="0"/>
              </a:rPr>
              <a:t>homologous graph  </a:t>
            </a:r>
            <a:endParaRPr lang="zh-CN" altLang="en-US" sz="1400" dirty="0">
              <a:solidFill>
                <a:srgbClr val="FF0000"/>
              </a:solidFill>
              <a:latin typeface="Times New Roman" panose="02020603050405020304" pitchFamily="18" charset="0"/>
              <a:cs typeface="Times New Roman" panose="02020603050405020304" pitchFamily="18" charset="0"/>
            </a:endParaRPr>
          </a:p>
        </p:txBody>
      </p:sp>
      <p:cxnSp>
        <p:nvCxnSpPr>
          <p:cNvPr id="531" name="连接符: 曲线 530">
            <a:extLst>
              <a:ext uri="{FF2B5EF4-FFF2-40B4-BE49-F238E27FC236}">
                <a16:creationId xmlns:a16="http://schemas.microsoft.com/office/drawing/2014/main" id="{98B5F104-EA3C-2FBD-B745-45B11E6F33CE}"/>
              </a:ext>
            </a:extLst>
          </p:cNvPr>
          <p:cNvCxnSpPr>
            <a:cxnSpLocks/>
            <a:endCxn id="463" idx="2"/>
          </p:cNvCxnSpPr>
          <p:nvPr/>
        </p:nvCxnSpPr>
        <p:spPr>
          <a:xfrm rot="5400000" flipH="1" flipV="1">
            <a:off x="8710885" y="5618178"/>
            <a:ext cx="569196" cy="312566"/>
          </a:xfrm>
          <a:prstGeom prst="curvedConnector3">
            <a:avLst>
              <a:gd name="adj1" fmla="val 50000"/>
            </a:avLst>
          </a:prstGeom>
          <a:ln>
            <a:solidFill>
              <a:srgbClr val="FFC000"/>
            </a:solidFill>
            <a:prstDash val="dash"/>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534" name="矩形: 圆角 533">
            <a:extLst>
              <a:ext uri="{FF2B5EF4-FFF2-40B4-BE49-F238E27FC236}">
                <a16:creationId xmlns:a16="http://schemas.microsoft.com/office/drawing/2014/main" id="{FC03922C-62C9-17DE-B9FF-4DF2B44AF2AA}"/>
              </a:ext>
            </a:extLst>
          </p:cNvPr>
          <p:cNvSpPr/>
          <p:nvPr/>
        </p:nvSpPr>
        <p:spPr>
          <a:xfrm>
            <a:off x="7908937" y="5993418"/>
            <a:ext cx="2278772" cy="337891"/>
          </a:xfrm>
          <a:prstGeom prst="roundRect">
            <a:avLst/>
          </a:prstGeom>
          <a:solidFill>
            <a:srgbClr val="FAEDB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3" name="文本框 532">
            <a:extLst>
              <a:ext uri="{FF2B5EF4-FFF2-40B4-BE49-F238E27FC236}">
                <a16:creationId xmlns:a16="http://schemas.microsoft.com/office/drawing/2014/main" id="{EC078834-44F9-9247-3B4C-CE87A7B7EC84}"/>
              </a:ext>
            </a:extLst>
          </p:cNvPr>
          <p:cNvSpPr txBox="1"/>
          <p:nvPr/>
        </p:nvSpPr>
        <p:spPr>
          <a:xfrm>
            <a:off x="7928807" y="5988276"/>
            <a:ext cx="2396810"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User prompt for </a:t>
            </a:r>
            <a:r>
              <a:rPr lang="en-US" altLang="zh-CN" sz="1400" dirty="0">
                <a:solidFill>
                  <a:srgbClr val="FF0000"/>
                </a:solidFill>
                <a:latin typeface="Times New Roman" panose="02020603050405020304" pitchFamily="18" charset="0"/>
                <a:cs typeface="Times New Roman" panose="02020603050405020304" pitchFamily="18" charset="0"/>
              </a:rPr>
              <a:t>hybrid graph  </a:t>
            </a:r>
            <a:endParaRPr lang="zh-CN" altLang="en-US" sz="1400"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264736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83031B7F-D156-A41B-33DE-6AD33158BEC0}"/>
              </a:ext>
            </a:extLst>
          </p:cNvPr>
          <p:cNvPicPr>
            <a:picLocks noChangeAspect="1"/>
          </p:cNvPicPr>
          <p:nvPr/>
        </p:nvPicPr>
        <p:blipFill>
          <a:blip r:embed="rId2"/>
          <a:stretch>
            <a:fillRect/>
          </a:stretch>
        </p:blipFill>
        <p:spPr>
          <a:xfrm>
            <a:off x="733980" y="336156"/>
            <a:ext cx="10603760" cy="4809279"/>
          </a:xfrm>
          <a:prstGeom prst="rect">
            <a:avLst/>
          </a:prstGeom>
        </p:spPr>
      </p:pic>
    </p:spTree>
    <p:extLst>
      <p:ext uri="{BB962C8B-B14F-4D97-AF65-F5344CB8AC3E}">
        <p14:creationId xmlns:p14="http://schemas.microsoft.com/office/powerpoint/2010/main" val="24801758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2EC20FEB-9D7F-B0C8-6D02-50DE7A5A6161}"/>
              </a:ext>
            </a:extLst>
          </p:cNvPr>
          <p:cNvPicPr>
            <a:picLocks noChangeAspect="1"/>
          </p:cNvPicPr>
          <p:nvPr/>
        </p:nvPicPr>
        <p:blipFill>
          <a:blip r:embed="rId2"/>
          <a:stretch>
            <a:fillRect/>
          </a:stretch>
        </p:blipFill>
        <p:spPr>
          <a:xfrm>
            <a:off x="1252560" y="1787143"/>
            <a:ext cx="9435132" cy="2881706"/>
          </a:xfrm>
          <a:prstGeom prst="rect">
            <a:avLst/>
          </a:prstGeom>
        </p:spPr>
      </p:pic>
    </p:spTree>
    <p:extLst>
      <p:ext uri="{BB962C8B-B14F-4D97-AF65-F5344CB8AC3E}">
        <p14:creationId xmlns:p14="http://schemas.microsoft.com/office/powerpoint/2010/main" val="32257571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7D00C826-5D30-4CEB-8115-203E1A0144CD}"/>
              </a:ext>
            </a:extLst>
          </p:cNvPr>
          <p:cNvPicPr>
            <a:picLocks noChangeAspect="1"/>
          </p:cNvPicPr>
          <p:nvPr/>
        </p:nvPicPr>
        <p:blipFill>
          <a:blip r:embed="rId2"/>
          <a:stretch>
            <a:fillRect/>
          </a:stretch>
        </p:blipFill>
        <p:spPr>
          <a:xfrm>
            <a:off x="719544" y="319584"/>
            <a:ext cx="10251122" cy="4203959"/>
          </a:xfrm>
          <a:prstGeom prst="rect">
            <a:avLst/>
          </a:prstGeom>
        </p:spPr>
      </p:pic>
      <p:sp>
        <p:nvSpPr>
          <p:cNvPr id="3" name="文本框 2">
            <a:extLst>
              <a:ext uri="{FF2B5EF4-FFF2-40B4-BE49-F238E27FC236}">
                <a16:creationId xmlns:a16="http://schemas.microsoft.com/office/drawing/2014/main" id="{A76CFC01-914C-DA68-2776-F9E16F2F8DE1}"/>
              </a:ext>
            </a:extLst>
          </p:cNvPr>
          <p:cNvSpPr txBox="1"/>
          <p:nvPr/>
        </p:nvSpPr>
        <p:spPr>
          <a:xfrm>
            <a:off x="277197" y="4822123"/>
            <a:ext cx="11637606" cy="1077218"/>
          </a:xfrm>
          <a:prstGeom prst="rect">
            <a:avLst/>
          </a:prstGeom>
          <a:noFill/>
        </p:spPr>
        <p:txBody>
          <a:bodyPr wrap="square">
            <a:spAutoFit/>
          </a:bodyPr>
          <a:lstStyle/>
          <a:p>
            <a:pPr marL="285750" indent="-285750">
              <a:buFont typeface="Arial" panose="020B0604020202020204" pitchFamily="34" charset="0"/>
              <a:buChar char="•"/>
            </a:pPr>
            <a:r>
              <a:rPr lang="zh-CN" altLang="en-US" sz="1600" b="1" i="0" dirty="0">
                <a:effectLst/>
                <a:latin typeface="宋体" panose="02010600030101010101" pitchFamily="2" charset="-122"/>
                <a:ea typeface="宋体" panose="02010600030101010101" pitchFamily="2" charset="-122"/>
              </a:rPr>
              <a:t>通过训练智能体有效地搜索启发式策略，并提出了一种基于强化学习的图特征提示方法</a:t>
            </a:r>
            <a:r>
              <a:rPr lang="zh-CN" altLang="en-US" sz="1600" b="1" dirty="0">
                <a:latin typeface="宋体" panose="02010600030101010101" pitchFamily="2" charset="-122"/>
                <a:ea typeface="宋体" panose="02010600030101010101" pitchFamily="2" charset="-122"/>
              </a:rPr>
              <a:t>。</a:t>
            </a:r>
            <a:endParaRPr lang="en-US" altLang="zh-CN" sz="1600" b="1" dirty="0">
              <a:latin typeface="宋体" panose="02010600030101010101" pitchFamily="2" charset="-122"/>
              <a:ea typeface="宋体" panose="02010600030101010101" pitchFamily="2" charset="-122"/>
            </a:endParaRPr>
          </a:p>
          <a:p>
            <a:pPr marL="285750" indent="-285750">
              <a:buFont typeface="Arial" panose="020B0604020202020204" pitchFamily="34" charset="0"/>
              <a:buChar char="•"/>
            </a:pPr>
            <a:endParaRPr lang="en-US" altLang="zh-CN" sz="1600" b="1" dirty="0">
              <a:latin typeface="宋体" panose="02010600030101010101" pitchFamily="2" charset="-122"/>
              <a:ea typeface="宋体" panose="02010600030101010101" pitchFamily="2" charset="-122"/>
            </a:endParaRPr>
          </a:p>
          <a:p>
            <a:pPr marL="285750" indent="-285750">
              <a:buFont typeface="Arial" panose="020B0604020202020204" pitchFamily="34" charset="0"/>
              <a:buChar char="•"/>
            </a:pPr>
            <a:r>
              <a:rPr lang="zh-CN" altLang="en-US" sz="1600" b="1" i="0" dirty="0">
                <a:effectLst/>
                <a:latin typeface="宋体" panose="02010600030101010101" pitchFamily="2" charset="-122"/>
                <a:ea typeface="宋体" panose="02010600030101010101" pitchFamily="2" charset="-122"/>
              </a:rPr>
              <a:t>将插入提示的过程建模为一个顺序决策问题。在每一步中，</a:t>
            </a:r>
            <a:r>
              <a:rPr lang="en-US" altLang="zh-CN" sz="1600" b="1" i="0" dirty="0">
                <a:effectLst/>
                <a:latin typeface="宋体" panose="02010600030101010101" pitchFamily="2" charset="-122"/>
                <a:ea typeface="宋体" panose="02010600030101010101" pitchFamily="2" charset="-122"/>
              </a:rPr>
              <a:t>RL</a:t>
            </a:r>
            <a:r>
              <a:rPr lang="zh-CN" altLang="en-US" sz="1600" b="1" i="0" dirty="0">
                <a:effectLst/>
                <a:latin typeface="宋体" panose="02010600030101010101" pitchFamily="2" charset="-122"/>
                <a:ea typeface="宋体" panose="02010600030101010101" pitchFamily="2" charset="-122"/>
              </a:rPr>
              <a:t>智能体：</a:t>
            </a:r>
            <a:r>
              <a:rPr lang="en-US" altLang="zh-CN" sz="1600" b="1" i="0" dirty="0">
                <a:effectLst/>
                <a:latin typeface="宋体" panose="02010600030101010101" pitchFamily="2" charset="-122"/>
                <a:ea typeface="宋体" panose="02010600030101010101" pitchFamily="2" charset="-122"/>
              </a:rPr>
              <a:t>1</a:t>
            </a:r>
            <a:r>
              <a:rPr lang="zh-CN" altLang="en-US" sz="1600" b="1" i="0" dirty="0">
                <a:effectLst/>
                <a:latin typeface="宋体" panose="02010600030101010101" pitchFamily="2" charset="-122"/>
                <a:ea typeface="宋体" panose="02010600030101010101" pitchFamily="2" charset="-122"/>
              </a:rPr>
              <a:t>）选择要提示的节点（离散动作），</a:t>
            </a:r>
            <a:r>
              <a:rPr lang="en-US" altLang="zh-CN" sz="1600" b="1" i="0" dirty="0">
                <a:effectLst/>
                <a:latin typeface="宋体" panose="02010600030101010101" pitchFamily="2" charset="-122"/>
                <a:ea typeface="宋体" panose="02010600030101010101" pitchFamily="2" charset="-122"/>
              </a:rPr>
              <a:t>2</a:t>
            </a:r>
            <a:r>
              <a:rPr lang="zh-CN" altLang="en-US" sz="1600" b="1" i="0" dirty="0">
                <a:effectLst/>
                <a:latin typeface="宋体" panose="02010600030101010101" pitchFamily="2" charset="-122"/>
                <a:ea typeface="宋体" panose="02010600030101010101" pitchFamily="2" charset="-122"/>
              </a:rPr>
              <a:t>）确定提示内容，即提示向量的具体值（连续动作）。</a:t>
            </a:r>
            <a:endParaRPr lang="zh-CN" altLang="en-US" sz="1600" b="1"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14900717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0BEE7C17-431E-998C-D33A-14F1B497C900}"/>
              </a:ext>
            </a:extLst>
          </p:cNvPr>
          <p:cNvSpPr txBox="1"/>
          <p:nvPr/>
        </p:nvSpPr>
        <p:spPr>
          <a:xfrm>
            <a:off x="444469" y="3386387"/>
            <a:ext cx="1088760"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Original graph</a:t>
            </a:r>
            <a:endParaRPr lang="zh-CN" altLang="en-US" sz="1200" dirty="0">
              <a:latin typeface="Times New Roman" panose="02020603050405020304" pitchFamily="18" charset="0"/>
              <a:cs typeface="Times New Roman" panose="02020603050405020304" pitchFamily="18" charset="0"/>
            </a:endParaRPr>
          </a:p>
        </p:txBody>
      </p:sp>
      <p:sp>
        <p:nvSpPr>
          <p:cNvPr id="5" name="椭圆 4">
            <a:extLst>
              <a:ext uri="{FF2B5EF4-FFF2-40B4-BE49-F238E27FC236}">
                <a16:creationId xmlns:a16="http://schemas.microsoft.com/office/drawing/2014/main" id="{BA55E80E-B2E8-EB13-FE4E-A756ADB4C61D}"/>
              </a:ext>
            </a:extLst>
          </p:cNvPr>
          <p:cNvSpPr/>
          <p:nvPr/>
        </p:nvSpPr>
        <p:spPr>
          <a:xfrm>
            <a:off x="736334" y="2447228"/>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6" name="椭圆 5">
            <a:extLst>
              <a:ext uri="{FF2B5EF4-FFF2-40B4-BE49-F238E27FC236}">
                <a16:creationId xmlns:a16="http://schemas.microsoft.com/office/drawing/2014/main" id="{CF93F561-4918-4442-1CDB-B147D9FBB978}"/>
              </a:ext>
            </a:extLst>
          </p:cNvPr>
          <p:cNvSpPr/>
          <p:nvPr/>
        </p:nvSpPr>
        <p:spPr>
          <a:xfrm>
            <a:off x="1041134" y="2820489"/>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7" name="椭圆 6">
            <a:extLst>
              <a:ext uri="{FF2B5EF4-FFF2-40B4-BE49-F238E27FC236}">
                <a16:creationId xmlns:a16="http://schemas.microsoft.com/office/drawing/2014/main" id="{3AEA0327-2E71-DDAD-25C6-6EA6BDA2C11D}"/>
              </a:ext>
            </a:extLst>
          </p:cNvPr>
          <p:cNvSpPr/>
          <p:nvPr/>
        </p:nvSpPr>
        <p:spPr>
          <a:xfrm>
            <a:off x="1095048" y="3258383"/>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8" name="直接连接符 7">
            <a:extLst>
              <a:ext uri="{FF2B5EF4-FFF2-40B4-BE49-F238E27FC236}">
                <a16:creationId xmlns:a16="http://schemas.microsoft.com/office/drawing/2014/main" id="{62D340B9-9D87-F041-A249-A04CA1B22E6C}"/>
              </a:ext>
            </a:extLst>
          </p:cNvPr>
          <p:cNvCxnSpPr>
            <a:cxnSpLocks/>
            <a:stCxn id="5" idx="3"/>
          </p:cNvCxnSpPr>
          <p:nvPr/>
        </p:nvCxnSpPr>
        <p:spPr>
          <a:xfrm flipH="1">
            <a:off x="513687" y="2563082"/>
            <a:ext cx="241478" cy="237530"/>
          </a:xfrm>
          <a:prstGeom prst="line">
            <a:avLst/>
          </a:prstGeom>
        </p:spPr>
        <p:style>
          <a:lnRef idx="2">
            <a:schemeClr val="dk1"/>
          </a:lnRef>
          <a:fillRef idx="0">
            <a:schemeClr val="dk1"/>
          </a:fillRef>
          <a:effectRef idx="1">
            <a:schemeClr val="dk1"/>
          </a:effectRef>
          <a:fontRef idx="minor">
            <a:schemeClr val="tx1"/>
          </a:fontRef>
        </p:style>
      </p:cxnSp>
      <p:cxnSp>
        <p:nvCxnSpPr>
          <p:cNvPr id="9" name="直接连接符 8">
            <a:extLst>
              <a:ext uri="{FF2B5EF4-FFF2-40B4-BE49-F238E27FC236}">
                <a16:creationId xmlns:a16="http://schemas.microsoft.com/office/drawing/2014/main" id="{02345CC4-8D27-0B81-480B-48B346830D45}"/>
              </a:ext>
            </a:extLst>
          </p:cNvPr>
          <p:cNvCxnSpPr>
            <a:cxnSpLocks/>
            <a:stCxn id="5" idx="5"/>
            <a:endCxn id="6" idx="1"/>
          </p:cNvCxnSpPr>
          <p:nvPr/>
        </p:nvCxnSpPr>
        <p:spPr>
          <a:xfrm>
            <a:off x="846091" y="2563082"/>
            <a:ext cx="213874" cy="277284"/>
          </a:xfrm>
          <a:prstGeom prst="line">
            <a:avLst/>
          </a:prstGeom>
        </p:spPr>
        <p:style>
          <a:lnRef idx="2">
            <a:schemeClr val="dk1"/>
          </a:lnRef>
          <a:fillRef idx="0">
            <a:schemeClr val="dk1"/>
          </a:fillRef>
          <a:effectRef idx="1">
            <a:schemeClr val="dk1"/>
          </a:effectRef>
          <a:fontRef idx="minor">
            <a:schemeClr val="tx1"/>
          </a:fontRef>
        </p:style>
      </p:cxnSp>
      <p:cxnSp>
        <p:nvCxnSpPr>
          <p:cNvPr id="10" name="直接连接符 9">
            <a:extLst>
              <a:ext uri="{FF2B5EF4-FFF2-40B4-BE49-F238E27FC236}">
                <a16:creationId xmlns:a16="http://schemas.microsoft.com/office/drawing/2014/main" id="{AF7D7A1C-B506-A2F7-6F13-8AB742FB1BEC}"/>
              </a:ext>
            </a:extLst>
          </p:cNvPr>
          <p:cNvCxnSpPr>
            <a:cxnSpLocks/>
          </p:cNvCxnSpPr>
          <p:nvPr/>
        </p:nvCxnSpPr>
        <p:spPr>
          <a:xfrm>
            <a:off x="559150" y="2916466"/>
            <a:ext cx="131721" cy="292580"/>
          </a:xfrm>
          <a:prstGeom prst="line">
            <a:avLst/>
          </a:prstGeom>
        </p:spPr>
        <p:style>
          <a:lnRef idx="2">
            <a:schemeClr val="dk1"/>
          </a:lnRef>
          <a:fillRef idx="0">
            <a:schemeClr val="dk1"/>
          </a:fillRef>
          <a:effectRef idx="1">
            <a:schemeClr val="dk1"/>
          </a:effectRef>
          <a:fontRef idx="minor">
            <a:schemeClr val="tx1"/>
          </a:fontRef>
        </p:style>
      </p:cxnSp>
      <p:cxnSp>
        <p:nvCxnSpPr>
          <p:cNvPr id="11" name="直接连接符 10">
            <a:extLst>
              <a:ext uri="{FF2B5EF4-FFF2-40B4-BE49-F238E27FC236}">
                <a16:creationId xmlns:a16="http://schemas.microsoft.com/office/drawing/2014/main" id="{D79E7301-D101-F4F5-7CC7-BE2D9C3783A7}"/>
              </a:ext>
            </a:extLst>
          </p:cNvPr>
          <p:cNvCxnSpPr>
            <a:cxnSpLocks/>
            <a:stCxn id="6" idx="3"/>
          </p:cNvCxnSpPr>
          <p:nvPr/>
        </p:nvCxnSpPr>
        <p:spPr>
          <a:xfrm flipH="1">
            <a:off x="781797" y="2936343"/>
            <a:ext cx="278168" cy="272703"/>
          </a:xfrm>
          <a:prstGeom prst="line">
            <a:avLst/>
          </a:prstGeom>
        </p:spPr>
        <p:style>
          <a:lnRef idx="2">
            <a:schemeClr val="dk1"/>
          </a:lnRef>
          <a:fillRef idx="0">
            <a:schemeClr val="dk1"/>
          </a:fillRef>
          <a:effectRef idx="1">
            <a:schemeClr val="dk1"/>
          </a:effectRef>
          <a:fontRef idx="minor">
            <a:schemeClr val="tx1"/>
          </a:fontRef>
        </p:style>
      </p:cxnSp>
      <p:cxnSp>
        <p:nvCxnSpPr>
          <p:cNvPr id="12" name="直接连接符 11">
            <a:extLst>
              <a:ext uri="{FF2B5EF4-FFF2-40B4-BE49-F238E27FC236}">
                <a16:creationId xmlns:a16="http://schemas.microsoft.com/office/drawing/2014/main" id="{846C774D-DF7B-7884-9179-F349D6D2F40F}"/>
              </a:ext>
            </a:extLst>
          </p:cNvPr>
          <p:cNvCxnSpPr>
            <a:cxnSpLocks/>
            <a:stCxn id="21" idx="2"/>
            <a:endCxn id="6" idx="7"/>
          </p:cNvCxnSpPr>
          <p:nvPr/>
        </p:nvCxnSpPr>
        <p:spPr>
          <a:xfrm flipH="1">
            <a:off x="1150891" y="2810811"/>
            <a:ext cx="247571" cy="29555"/>
          </a:xfrm>
          <a:prstGeom prst="line">
            <a:avLst/>
          </a:prstGeom>
        </p:spPr>
        <p:style>
          <a:lnRef idx="2">
            <a:schemeClr val="dk1"/>
          </a:lnRef>
          <a:fillRef idx="0">
            <a:schemeClr val="dk1"/>
          </a:fillRef>
          <a:effectRef idx="1">
            <a:schemeClr val="dk1"/>
          </a:effectRef>
          <a:fontRef idx="minor">
            <a:schemeClr val="tx1"/>
          </a:fontRef>
        </p:style>
      </p:cxnSp>
      <p:cxnSp>
        <p:nvCxnSpPr>
          <p:cNvPr id="13" name="直接连接符 12">
            <a:extLst>
              <a:ext uri="{FF2B5EF4-FFF2-40B4-BE49-F238E27FC236}">
                <a16:creationId xmlns:a16="http://schemas.microsoft.com/office/drawing/2014/main" id="{0F5AF758-6257-2A12-C0B6-578D9DCA40F4}"/>
              </a:ext>
            </a:extLst>
          </p:cNvPr>
          <p:cNvCxnSpPr>
            <a:cxnSpLocks/>
            <a:stCxn id="7" idx="0"/>
            <a:endCxn id="6" idx="4"/>
          </p:cNvCxnSpPr>
          <p:nvPr/>
        </p:nvCxnSpPr>
        <p:spPr>
          <a:xfrm flipH="1" flipV="1">
            <a:off x="1105428" y="2956220"/>
            <a:ext cx="53914" cy="302163"/>
          </a:xfrm>
          <a:prstGeom prst="line">
            <a:avLst/>
          </a:prstGeom>
        </p:spPr>
        <p:style>
          <a:lnRef idx="2">
            <a:schemeClr val="dk1"/>
          </a:lnRef>
          <a:fillRef idx="0">
            <a:schemeClr val="dk1"/>
          </a:fillRef>
          <a:effectRef idx="1">
            <a:schemeClr val="dk1"/>
          </a:effectRef>
          <a:fontRef idx="minor">
            <a:schemeClr val="tx1"/>
          </a:fontRef>
        </p:style>
      </p:cxnSp>
      <p:cxnSp>
        <p:nvCxnSpPr>
          <p:cNvPr id="14" name="直接连接符 13">
            <a:extLst>
              <a:ext uri="{FF2B5EF4-FFF2-40B4-BE49-F238E27FC236}">
                <a16:creationId xmlns:a16="http://schemas.microsoft.com/office/drawing/2014/main" id="{8797CDB9-363E-52A3-F692-EB92411B0BCF}"/>
              </a:ext>
            </a:extLst>
          </p:cNvPr>
          <p:cNvCxnSpPr>
            <a:cxnSpLocks/>
            <a:stCxn id="20" idx="1"/>
            <a:endCxn id="6" idx="5"/>
          </p:cNvCxnSpPr>
          <p:nvPr/>
        </p:nvCxnSpPr>
        <p:spPr>
          <a:xfrm flipH="1" flipV="1">
            <a:off x="1150891" y="2936343"/>
            <a:ext cx="341209" cy="144561"/>
          </a:xfrm>
          <a:prstGeom prst="line">
            <a:avLst/>
          </a:prstGeom>
        </p:spPr>
        <p:style>
          <a:lnRef idx="2">
            <a:schemeClr val="dk1"/>
          </a:lnRef>
          <a:fillRef idx="0">
            <a:schemeClr val="dk1"/>
          </a:fillRef>
          <a:effectRef idx="1">
            <a:schemeClr val="dk1"/>
          </a:effectRef>
          <a:fontRef idx="minor">
            <a:schemeClr val="tx1"/>
          </a:fontRef>
        </p:style>
      </p:cxnSp>
      <p:cxnSp>
        <p:nvCxnSpPr>
          <p:cNvPr id="15" name="直接连接符 14">
            <a:extLst>
              <a:ext uri="{FF2B5EF4-FFF2-40B4-BE49-F238E27FC236}">
                <a16:creationId xmlns:a16="http://schemas.microsoft.com/office/drawing/2014/main" id="{91DCDF7F-A085-B3EC-3E7E-A99C70E9548A}"/>
              </a:ext>
            </a:extLst>
          </p:cNvPr>
          <p:cNvCxnSpPr>
            <a:cxnSpLocks/>
            <a:stCxn id="21" idx="5"/>
            <a:endCxn id="20" idx="0"/>
          </p:cNvCxnSpPr>
          <p:nvPr/>
        </p:nvCxnSpPr>
        <p:spPr>
          <a:xfrm>
            <a:off x="1508219" y="2858799"/>
            <a:ext cx="29344" cy="202228"/>
          </a:xfrm>
          <a:prstGeom prst="line">
            <a:avLst/>
          </a:prstGeom>
        </p:spPr>
        <p:style>
          <a:lnRef idx="2">
            <a:schemeClr val="dk1"/>
          </a:lnRef>
          <a:fillRef idx="0">
            <a:schemeClr val="dk1"/>
          </a:fillRef>
          <a:effectRef idx="1">
            <a:schemeClr val="dk1"/>
          </a:effectRef>
          <a:fontRef idx="minor">
            <a:schemeClr val="tx1"/>
          </a:fontRef>
        </p:style>
      </p:cxnSp>
      <p:cxnSp>
        <p:nvCxnSpPr>
          <p:cNvPr id="16" name="直接连接符 15">
            <a:extLst>
              <a:ext uri="{FF2B5EF4-FFF2-40B4-BE49-F238E27FC236}">
                <a16:creationId xmlns:a16="http://schemas.microsoft.com/office/drawing/2014/main" id="{2332EA37-19D0-8CA1-48BF-E6FC9CB01B7B}"/>
              </a:ext>
            </a:extLst>
          </p:cNvPr>
          <p:cNvCxnSpPr>
            <a:cxnSpLocks/>
            <a:stCxn id="5" idx="4"/>
          </p:cNvCxnSpPr>
          <p:nvPr/>
        </p:nvCxnSpPr>
        <p:spPr>
          <a:xfrm flipH="1">
            <a:off x="736334" y="2582959"/>
            <a:ext cx="64294" cy="606210"/>
          </a:xfrm>
          <a:prstGeom prst="line">
            <a:avLst/>
          </a:prstGeom>
        </p:spPr>
        <p:style>
          <a:lnRef idx="2">
            <a:schemeClr val="dk1"/>
          </a:lnRef>
          <a:fillRef idx="0">
            <a:schemeClr val="dk1"/>
          </a:fillRef>
          <a:effectRef idx="1">
            <a:schemeClr val="dk1"/>
          </a:effectRef>
          <a:fontRef idx="minor">
            <a:schemeClr val="tx1"/>
          </a:fontRef>
        </p:style>
      </p:cxnSp>
      <p:cxnSp>
        <p:nvCxnSpPr>
          <p:cNvPr id="17" name="直接连接符 16">
            <a:extLst>
              <a:ext uri="{FF2B5EF4-FFF2-40B4-BE49-F238E27FC236}">
                <a16:creationId xmlns:a16="http://schemas.microsoft.com/office/drawing/2014/main" id="{EB2232BA-7C45-E073-5101-454BA6F39FD1}"/>
              </a:ext>
            </a:extLst>
          </p:cNvPr>
          <p:cNvCxnSpPr>
            <a:cxnSpLocks/>
            <a:endCxn id="7" idx="2"/>
          </p:cNvCxnSpPr>
          <p:nvPr/>
        </p:nvCxnSpPr>
        <p:spPr>
          <a:xfrm>
            <a:off x="780078" y="3304893"/>
            <a:ext cx="314970" cy="21356"/>
          </a:xfrm>
          <a:prstGeom prst="line">
            <a:avLst/>
          </a:prstGeom>
        </p:spPr>
        <p:style>
          <a:lnRef idx="2">
            <a:schemeClr val="dk1"/>
          </a:lnRef>
          <a:fillRef idx="0">
            <a:schemeClr val="dk1"/>
          </a:fillRef>
          <a:effectRef idx="1">
            <a:schemeClr val="dk1"/>
          </a:effectRef>
          <a:fontRef idx="minor">
            <a:schemeClr val="tx1"/>
          </a:fontRef>
        </p:style>
      </p:cxnSp>
      <p:sp>
        <p:nvSpPr>
          <p:cNvPr id="18" name="椭圆 17">
            <a:extLst>
              <a:ext uri="{FF2B5EF4-FFF2-40B4-BE49-F238E27FC236}">
                <a16:creationId xmlns:a16="http://schemas.microsoft.com/office/drawing/2014/main" id="{A81A24FF-DC4A-4CC3-1BF1-5914D38027DF}"/>
              </a:ext>
            </a:extLst>
          </p:cNvPr>
          <p:cNvSpPr/>
          <p:nvPr/>
        </p:nvSpPr>
        <p:spPr>
          <a:xfrm>
            <a:off x="666796" y="3192640"/>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9" name="椭圆 18">
            <a:extLst>
              <a:ext uri="{FF2B5EF4-FFF2-40B4-BE49-F238E27FC236}">
                <a16:creationId xmlns:a16="http://schemas.microsoft.com/office/drawing/2014/main" id="{091709AE-9DAB-A232-32A6-EFAB69135D57}"/>
              </a:ext>
            </a:extLst>
          </p:cNvPr>
          <p:cNvSpPr/>
          <p:nvPr/>
        </p:nvSpPr>
        <p:spPr>
          <a:xfrm>
            <a:off x="477232" y="2783624"/>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0" name="椭圆 19">
            <a:extLst>
              <a:ext uri="{FF2B5EF4-FFF2-40B4-BE49-F238E27FC236}">
                <a16:creationId xmlns:a16="http://schemas.microsoft.com/office/drawing/2014/main" id="{515CFB6B-4CC2-67A1-D00B-52D17C7969B8}"/>
              </a:ext>
            </a:extLst>
          </p:cNvPr>
          <p:cNvSpPr/>
          <p:nvPr/>
        </p:nvSpPr>
        <p:spPr>
          <a:xfrm>
            <a:off x="1473269" y="3061027"/>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1" name="椭圆 20">
            <a:extLst>
              <a:ext uri="{FF2B5EF4-FFF2-40B4-BE49-F238E27FC236}">
                <a16:creationId xmlns:a16="http://schemas.microsoft.com/office/drawing/2014/main" id="{FCA17447-0935-069C-213C-424A5D80B724}"/>
              </a:ext>
            </a:extLst>
          </p:cNvPr>
          <p:cNvSpPr/>
          <p:nvPr/>
        </p:nvSpPr>
        <p:spPr>
          <a:xfrm>
            <a:off x="1398462" y="2742945"/>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2" name="文本框 21">
            <a:extLst>
              <a:ext uri="{FF2B5EF4-FFF2-40B4-BE49-F238E27FC236}">
                <a16:creationId xmlns:a16="http://schemas.microsoft.com/office/drawing/2014/main" id="{D185235D-34E3-796D-0562-1D0CD881C2AB}"/>
              </a:ext>
            </a:extLst>
          </p:cNvPr>
          <p:cNvSpPr txBox="1"/>
          <p:nvPr/>
        </p:nvSpPr>
        <p:spPr>
          <a:xfrm>
            <a:off x="961497" y="2744650"/>
            <a:ext cx="292068" cy="276999"/>
          </a:xfrm>
          <a:prstGeom prst="rect">
            <a:avLst/>
          </a:prstGeom>
          <a:noFill/>
        </p:spPr>
        <p:txBody>
          <a:bodyPr wrap="non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cxnSp>
        <p:nvCxnSpPr>
          <p:cNvPr id="23" name="直接连接符 22">
            <a:extLst>
              <a:ext uri="{FF2B5EF4-FFF2-40B4-BE49-F238E27FC236}">
                <a16:creationId xmlns:a16="http://schemas.microsoft.com/office/drawing/2014/main" id="{5E1CEB06-198D-A2DD-EE53-EF1D812C349F}"/>
              </a:ext>
            </a:extLst>
          </p:cNvPr>
          <p:cNvCxnSpPr>
            <a:cxnSpLocks/>
          </p:cNvCxnSpPr>
          <p:nvPr/>
        </p:nvCxnSpPr>
        <p:spPr>
          <a:xfrm flipH="1">
            <a:off x="1116163" y="2517857"/>
            <a:ext cx="34728" cy="311085"/>
          </a:xfrm>
          <a:prstGeom prst="line">
            <a:avLst/>
          </a:prstGeom>
        </p:spPr>
        <p:style>
          <a:lnRef idx="2">
            <a:schemeClr val="dk1"/>
          </a:lnRef>
          <a:fillRef idx="0">
            <a:schemeClr val="dk1"/>
          </a:fillRef>
          <a:effectRef idx="1">
            <a:schemeClr val="dk1"/>
          </a:effectRef>
          <a:fontRef idx="minor">
            <a:schemeClr val="tx1"/>
          </a:fontRef>
        </p:style>
      </p:cxnSp>
      <p:sp>
        <p:nvSpPr>
          <p:cNvPr id="24" name="椭圆 23">
            <a:extLst>
              <a:ext uri="{FF2B5EF4-FFF2-40B4-BE49-F238E27FC236}">
                <a16:creationId xmlns:a16="http://schemas.microsoft.com/office/drawing/2014/main" id="{C7F1F340-3A14-4E4F-B2A8-90EFB292D806}"/>
              </a:ext>
            </a:extLst>
          </p:cNvPr>
          <p:cNvSpPr/>
          <p:nvPr/>
        </p:nvSpPr>
        <p:spPr>
          <a:xfrm>
            <a:off x="1093304" y="2429439"/>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5" name="文本框 24">
            <a:extLst>
              <a:ext uri="{FF2B5EF4-FFF2-40B4-BE49-F238E27FC236}">
                <a16:creationId xmlns:a16="http://schemas.microsoft.com/office/drawing/2014/main" id="{23C9C8DA-2EEC-38F3-AABE-08112ED0683E}"/>
              </a:ext>
            </a:extLst>
          </p:cNvPr>
          <p:cNvSpPr txBox="1"/>
          <p:nvPr/>
        </p:nvSpPr>
        <p:spPr>
          <a:xfrm>
            <a:off x="408082" y="2672840"/>
            <a:ext cx="274434" cy="307777"/>
          </a:xfrm>
          <a:prstGeom prst="rect">
            <a:avLst/>
          </a:prstGeom>
          <a:noFill/>
        </p:spPr>
        <p:txBody>
          <a:bodyPr wrap="none" rtlCol="0">
            <a:spAutoFit/>
          </a:bodyPr>
          <a:lstStyle/>
          <a:p>
            <a:r>
              <a:rPr lang="en-US" altLang="zh-CN" sz="1400" b="1" dirty="0"/>
              <a:t>-</a:t>
            </a:r>
            <a:endParaRPr lang="zh-CN" altLang="en-US" sz="1400" b="1" dirty="0"/>
          </a:p>
        </p:txBody>
      </p:sp>
      <p:sp>
        <p:nvSpPr>
          <p:cNvPr id="26" name="文本框 25">
            <a:extLst>
              <a:ext uri="{FF2B5EF4-FFF2-40B4-BE49-F238E27FC236}">
                <a16:creationId xmlns:a16="http://schemas.microsoft.com/office/drawing/2014/main" id="{ED21A854-3A0A-FED1-3F21-5EC1631D221A}"/>
              </a:ext>
            </a:extLst>
          </p:cNvPr>
          <p:cNvSpPr txBox="1"/>
          <p:nvPr/>
        </p:nvSpPr>
        <p:spPr>
          <a:xfrm>
            <a:off x="1320597" y="2671865"/>
            <a:ext cx="292068" cy="276999"/>
          </a:xfrm>
          <a:prstGeom prst="rect">
            <a:avLst/>
          </a:prstGeom>
          <a:noFill/>
        </p:spPr>
        <p:txBody>
          <a:bodyPr wrap="non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sp>
        <p:nvSpPr>
          <p:cNvPr id="27" name="文本框 26">
            <a:extLst>
              <a:ext uri="{FF2B5EF4-FFF2-40B4-BE49-F238E27FC236}">
                <a16:creationId xmlns:a16="http://schemas.microsoft.com/office/drawing/2014/main" id="{35D07E2A-7221-EA8B-16E0-969F24BDEFD1}"/>
              </a:ext>
            </a:extLst>
          </p:cNvPr>
          <p:cNvSpPr txBox="1"/>
          <p:nvPr/>
        </p:nvSpPr>
        <p:spPr>
          <a:xfrm>
            <a:off x="604074" y="3089377"/>
            <a:ext cx="274434" cy="307777"/>
          </a:xfrm>
          <a:prstGeom prst="rect">
            <a:avLst/>
          </a:prstGeom>
          <a:noFill/>
        </p:spPr>
        <p:txBody>
          <a:bodyPr wrap="none" rtlCol="0">
            <a:spAutoFit/>
          </a:bodyPr>
          <a:lstStyle/>
          <a:p>
            <a:r>
              <a:rPr lang="en-US" altLang="zh-CN" sz="1400" b="1" dirty="0"/>
              <a:t>-</a:t>
            </a:r>
            <a:endParaRPr lang="zh-CN" altLang="en-US" sz="1400" b="1" dirty="0"/>
          </a:p>
        </p:txBody>
      </p:sp>
      <p:sp>
        <p:nvSpPr>
          <p:cNvPr id="28" name="矩形 27">
            <a:extLst>
              <a:ext uri="{FF2B5EF4-FFF2-40B4-BE49-F238E27FC236}">
                <a16:creationId xmlns:a16="http://schemas.microsoft.com/office/drawing/2014/main" id="{29855B7F-09A0-3A99-252B-2D318BE917D8}"/>
              </a:ext>
            </a:extLst>
          </p:cNvPr>
          <p:cNvSpPr/>
          <p:nvPr/>
        </p:nvSpPr>
        <p:spPr>
          <a:xfrm>
            <a:off x="423603" y="2349938"/>
            <a:ext cx="1211944" cy="1065535"/>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a:extLst>
              <a:ext uri="{FF2B5EF4-FFF2-40B4-BE49-F238E27FC236}">
                <a16:creationId xmlns:a16="http://schemas.microsoft.com/office/drawing/2014/main" id="{BC2134A0-7523-FD4C-9190-7A827E42BF84}"/>
              </a:ext>
            </a:extLst>
          </p:cNvPr>
          <p:cNvSpPr/>
          <p:nvPr/>
        </p:nvSpPr>
        <p:spPr>
          <a:xfrm>
            <a:off x="2305248" y="2403929"/>
            <a:ext cx="1665845" cy="10250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t>非法模型</a:t>
            </a:r>
          </a:p>
        </p:txBody>
      </p:sp>
      <p:cxnSp>
        <p:nvCxnSpPr>
          <p:cNvPr id="31" name="直接箭头连接符 30">
            <a:extLst>
              <a:ext uri="{FF2B5EF4-FFF2-40B4-BE49-F238E27FC236}">
                <a16:creationId xmlns:a16="http://schemas.microsoft.com/office/drawing/2014/main" id="{5118AF47-5301-8436-B2B7-55F8D108B004}"/>
              </a:ext>
            </a:extLst>
          </p:cNvPr>
          <p:cNvCxnSpPr>
            <a:cxnSpLocks/>
          </p:cNvCxnSpPr>
          <p:nvPr/>
        </p:nvCxnSpPr>
        <p:spPr>
          <a:xfrm>
            <a:off x="1727260" y="2879086"/>
            <a:ext cx="502327"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4" name="直接箭头连接符 33">
            <a:extLst>
              <a:ext uri="{FF2B5EF4-FFF2-40B4-BE49-F238E27FC236}">
                <a16:creationId xmlns:a16="http://schemas.microsoft.com/office/drawing/2014/main" id="{60278DA6-B265-6893-724A-BC42CFBB95B7}"/>
              </a:ext>
            </a:extLst>
          </p:cNvPr>
          <p:cNvCxnSpPr>
            <a:cxnSpLocks/>
            <a:stCxn id="29" idx="3"/>
          </p:cNvCxnSpPr>
          <p:nvPr/>
        </p:nvCxnSpPr>
        <p:spPr>
          <a:xfrm>
            <a:off x="3971093" y="2916466"/>
            <a:ext cx="669701"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6" name="矩形 35">
            <a:extLst>
              <a:ext uri="{FF2B5EF4-FFF2-40B4-BE49-F238E27FC236}">
                <a16:creationId xmlns:a16="http://schemas.microsoft.com/office/drawing/2014/main" id="{ED7DD198-E0CC-A4FE-F79F-DE9A5FA1D431}"/>
              </a:ext>
            </a:extLst>
          </p:cNvPr>
          <p:cNvSpPr/>
          <p:nvPr/>
        </p:nvSpPr>
        <p:spPr>
          <a:xfrm>
            <a:off x="4787701" y="2403929"/>
            <a:ext cx="1665845" cy="102507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t>图重构器</a:t>
            </a:r>
          </a:p>
        </p:txBody>
      </p:sp>
      <p:sp>
        <p:nvSpPr>
          <p:cNvPr id="37" name="矩形 36">
            <a:extLst>
              <a:ext uri="{FF2B5EF4-FFF2-40B4-BE49-F238E27FC236}">
                <a16:creationId xmlns:a16="http://schemas.microsoft.com/office/drawing/2014/main" id="{F9EB7F6D-F21E-9039-3351-0D9E2C83711F}"/>
              </a:ext>
            </a:extLst>
          </p:cNvPr>
          <p:cNvSpPr/>
          <p:nvPr/>
        </p:nvSpPr>
        <p:spPr>
          <a:xfrm>
            <a:off x="7160786" y="1219086"/>
            <a:ext cx="1665845" cy="102507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err="1"/>
              <a:t>LLM+Prompt</a:t>
            </a:r>
            <a:r>
              <a:rPr lang="zh-CN" altLang="en-US" dirty="0"/>
              <a:t>识别文本属性相似度</a:t>
            </a:r>
          </a:p>
        </p:txBody>
      </p:sp>
      <p:sp>
        <p:nvSpPr>
          <p:cNvPr id="39" name="矩形 38">
            <a:extLst>
              <a:ext uri="{FF2B5EF4-FFF2-40B4-BE49-F238E27FC236}">
                <a16:creationId xmlns:a16="http://schemas.microsoft.com/office/drawing/2014/main" id="{D5C25BE9-EB08-BBCC-68AD-54D564F576BA}"/>
              </a:ext>
            </a:extLst>
          </p:cNvPr>
          <p:cNvSpPr/>
          <p:nvPr/>
        </p:nvSpPr>
        <p:spPr>
          <a:xfrm>
            <a:off x="7160786" y="2985350"/>
            <a:ext cx="2116666" cy="102507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t>结构相似比较器</a:t>
            </a:r>
            <a:endParaRPr lang="en-US" altLang="zh-CN" dirty="0"/>
          </a:p>
          <a:p>
            <a:pPr algn="ctr"/>
            <a:r>
              <a:rPr lang="zh-CN" altLang="en-US" dirty="0"/>
              <a:t>（</a:t>
            </a:r>
            <a:r>
              <a:rPr lang="en-US" altLang="zh-CN" dirty="0"/>
              <a:t>GNN/LLM+PROMPT</a:t>
            </a:r>
            <a:r>
              <a:rPr lang="zh-CN" altLang="en-US" dirty="0"/>
              <a:t>）</a:t>
            </a:r>
          </a:p>
        </p:txBody>
      </p:sp>
      <p:cxnSp>
        <p:nvCxnSpPr>
          <p:cNvPr id="41" name="直接箭头连接符 40">
            <a:extLst>
              <a:ext uri="{FF2B5EF4-FFF2-40B4-BE49-F238E27FC236}">
                <a16:creationId xmlns:a16="http://schemas.microsoft.com/office/drawing/2014/main" id="{9917A99A-47AB-D18F-2053-5843787D296F}"/>
              </a:ext>
            </a:extLst>
          </p:cNvPr>
          <p:cNvCxnSpPr>
            <a:stCxn id="36" idx="3"/>
            <a:endCxn id="37" idx="1"/>
          </p:cNvCxnSpPr>
          <p:nvPr/>
        </p:nvCxnSpPr>
        <p:spPr>
          <a:xfrm flipV="1">
            <a:off x="6453546" y="1731622"/>
            <a:ext cx="707240" cy="118484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3" name="直接箭头连接符 42">
            <a:extLst>
              <a:ext uri="{FF2B5EF4-FFF2-40B4-BE49-F238E27FC236}">
                <a16:creationId xmlns:a16="http://schemas.microsoft.com/office/drawing/2014/main" id="{B2200B4E-5822-96AD-9101-9311E1201917}"/>
              </a:ext>
            </a:extLst>
          </p:cNvPr>
          <p:cNvCxnSpPr>
            <a:cxnSpLocks/>
            <a:stCxn id="36" idx="3"/>
            <a:endCxn id="39" idx="1"/>
          </p:cNvCxnSpPr>
          <p:nvPr/>
        </p:nvCxnSpPr>
        <p:spPr>
          <a:xfrm>
            <a:off x="6453546" y="2916465"/>
            <a:ext cx="707240" cy="58142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5" name="直接箭头连接符 44">
            <a:extLst>
              <a:ext uri="{FF2B5EF4-FFF2-40B4-BE49-F238E27FC236}">
                <a16:creationId xmlns:a16="http://schemas.microsoft.com/office/drawing/2014/main" id="{62F9B063-F26C-F408-B5CE-B373C070E2C2}"/>
              </a:ext>
            </a:extLst>
          </p:cNvPr>
          <p:cNvCxnSpPr>
            <a:stCxn id="37" idx="3"/>
          </p:cNvCxnSpPr>
          <p:nvPr/>
        </p:nvCxnSpPr>
        <p:spPr>
          <a:xfrm>
            <a:off x="8826631" y="1731622"/>
            <a:ext cx="1027593" cy="101132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7" name="直接箭头连接符 46">
            <a:extLst>
              <a:ext uri="{FF2B5EF4-FFF2-40B4-BE49-F238E27FC236}">
                <a16:creationId xmlns:a16="http://schemas.microsoft.com/office/drawing/2014/main" id="{7A5BFEC7-982A-A2F6-DA5A-940E28C07599}"/>
              </a:ext>
            </a:extLst>
          </p:cNvPr>
          <p:cNvCxnSpPr>
            <a:cxnSpLocks/>
            <a:stCxn id="39" idx="3"/>
          </p:cNvCxnSpPr>
          <p:nvPr/>
        </p:nvCxnSpPr>
        <p:spPr>
          <a:xfrm flipV="1">
            <a:off x="9277452" y="2783624"/>
            <a:ext cx="567442" cy="71426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8" name="矩形 47">
            <a:extLst>
              <a:ext uri="{FF2B5EF4-FFF2-40B4-BE49-F238E27FC236}">
                <a16:creationId xmlns:a16="http://schemas.microsoft.com/office/drawing/2014/main" id="{80CAAD48-691F-0775-0B37-1C4E96015787}"/>
              </a:ext>
            </a:extLst>
          </p:cNvPr>
          <p:cNvSpPr/>
          <p:nvPr/>
        </p:nvSpPr>
        <p:spPr>
          <a:xfrm>
            <a:off x="9984692" y="2210190"/>
            <a:ext cx="1665845" cy="10250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t>数据权属</a:t>
            </a:r>
          </a:p>
        </p:txBody>
      </p:sp>
      <p:sp>
        <p:nvSpPr>
          <p:cNvPr id="2" name="文本框 1">
            <a:extLst>
              <a:ext uri="{FF2B5EF4-FFF2-40B4-BE49-F238E27FC236}">
                <a16:creationId xmlns:a16="http://schemas.microsoft.com/office/drawing/2014/main" id="{942ECB8B-14C5-C4C9-4C8E-1546249DEA91}"/>
              </a:ext>
            </a:extLst>
          </p:cNvPr>
          <p:cNvSpPr txBox="1"/>
          <p:nvPr/>
        </p:nvSpPr>
        <p:spPr>
          <a:xfrm>
            <a:off x="59634" y="52095"/>
            <a:ext cx="1338828" cy="369332"/>
          </a:xfrm>
          <a:prstGeom prst="rect">
            <a:avLst/>
          </a:prstGeom>
          <a:noFill/>
        </p:spPr>
        <p:txBody>
          <a:bodyPr wrap="none" rtlCol="0">
            <a:spAutoFit/>
          </a:bodyPr>
          <a:lstStyle/>
          <a:p>
            <a:r>
              <a:rPr lang="zh-CN" altLang="en-US" dirty="0"/>
              <a:t>图数据保护</a:t>
            </a:r>
          </a:p>
        </p:txBody>
      </p:sp>
      <p:sp>
        <p:nvSpPr>
          <p:cNvPr id="3" name="文本框 2">
            <a:extLst>
              <a:ext uri="{FF2B5EF4-FFF2-40B4-BE49-F238E27FC236}">
                <a16:creationId xmlns:a16="http://schemas.microsoft.com/office/drawing/2014/main" id="{762794E8-523E-224F-1CC9-0C9B4D3F8090}"/>
              </a:ext>
            </a:extLst>
          </p:cNvPr>
          <p:cNvSpPr txBox="1"/>
          <p:nvPr/>
        </p:nvSpPr>
        <p:spPr>
          <a:xfrm>
            <a:off x="7439710" y="720298"/>
            <a:ext cx="1107996" cy="369332"/>
          </a:xfrm>
          <a:prstGeom prst="rect">
            <a:avLst/>
          </a:prstGeom>
          <a:noFill/>
        </p:spPr>
        <p:txBody>
          <a:bodyPr wrap="none" rtlCol="0">
            <a:spAutoFit/>
          </a:bodyPr>
          <a:lstStyle/>
          <a:p>
            <a:r>
              <a:rPr lang="zh-CN" altLang="en-US" dirty="0"/>
              <a:t>节点特征</a:t>
            </a:r>
          </a:p>
        </p:txBody>
      </p:sp>
      <p:sp>
        <p:nvSpPr>
          <p:cNvPr id="30" name="文本框 29">
            <a:extLst>
              <a:ext uri="{FF2B5EF4-FFF2-40B4-BE49-F238E27FC236}">
                <a16:creationId xmlns:a16="http://schemas.microsoft.com/office/drawing/2014/main" id="{0E790171-C3AB-DC26-31D4-17A451FCBB2E}"/>
              </a:ext>
            </a:extLst>
          </p:cNvPr>
          <p:cNvSpPr txBox="1"/>
          <p:nvPr/>
        </p:nvSpPr>
        <p:spPr>
          <a:xfrm>
            <a:off x="1660923" y="4819331"/>
            <a:ext cx="646331" cy="369332"/>
          </a:xfrm>
          <a:prstGeom prst="rect">
            <a:avLst/>
          </a:prstGeom>
          <a:noFill/>
        </p:spPr>
        <p:txBody>
          <a:bodyPr wrap="none" rtlCol="0">
            <a:spAutoFit/>
          </a:bodyPr>
          <a:lstStyle/>
          <a:p>
            <a:r>
              <a:rPr lang="zh-CN" altLang="en-US" dirty="0"/>
              <a:t>无害</a:t>
            </a:r>
          </a:p>
        </p:txBody>
      </p:sp>
      <p:sp>
        <p:nvSpPr>
          <p:cNvPr id="33" name="文本框 32">
            <a:extLst>
              <a:ext uri="{FF2B5EF4-FFF2-40B4-BE49-F238E27FC236}">
                <a16:creationId xmlns:a16="http://schemas.microsoft.com/office/drawing/2014/main" id="{0048B260-1105-B21E-7389-A6A684CE3961}"/>
              </a:ext>
            </a:extLst>
          </p:cNvPr>
          <p:cNvSpPr txBox="1"/>
          <p:nvPr/>
        </p:nvSpPr>
        <p:spPr>
          <a:xfrm>
            <a:off x="196143" y="4819331"/>
            <a:ext cx="1338828" cy="369332"/>
          </a:xfrm>
          <a:prstGeom prst="rect">
            <a:avLst/>
          </a:prstGeom>
          <a:noFill/>
        </p:spPr>
        <p:txBody>
          <a:bodyPr wrap="none" rtlCol="0">
            <a:spAutoFit/>
          </a:bodyPr>
          <a:lstStyle/>
          <a:p>
            <a:r>
              <a:rPr lang="zh-CN" altLang="en-US" dirty="0"/>
              <a:t>文本属性图</a:t>
            </a:r>
          </a:p>
        </p:txBody>
      </p:sp>
      <p:sp>
        <p:nvSpPr>
          <p:cNvPr id="35" name="文本框 34">
            <a:extLst>
              <a:ext uri="{FF2B5EF4-FFF2-40B4-BE49-F238E27FC236}">
                <a16:creationId xmlns:a16="http://schemas.microsoft.com/office/drawing/2014/main" id="{DD6C7EA1-365E-0E6F-A608-279B656AF771}"/>
              </a:ext>
            </a:extLst>
          </p:cNvPr>
          <p:cNvSpPr txBox="1"/>
          <p:nvPr/>
        </p:nvSpPr>
        <p:spPr>
          <a:xfrm>
            <a:off x="-2541" y="443299"/>
            <a:ext cx="3459601" cy="923330"/>
          </a:xfrm>
          <a:prstGeom prst="rect">
            <a:avLst/>
          </a:prstGeom>
          <a:noFill/>
        </p:spPr>
        <p:txBody>
          <a:bodyPr wrap="none" rtlCol="0">
            <a:spAutoFit/>
          </a:bodyPr>
          <a:lstStyle/>
          <a:p>
            <a:r>
              <a:rPr lang="zh-CN" altLang="en-US" dirty="0"/>
              <a:t>什么样的场景 带来的问题 </a:t>
            </a:r>
            <a:r>
              <a:rPr lang="en-US" altLang="zh-CN" dirty="0"/>
              <a:t>/ </a:t>
            </a:r>
            <a:r>
              <a:rPr lang="zh-CN" altLang="en-US" dirty="0"/>
              <a:t>隐患</a:t>
            </a:r>
            <a:endParaRPr lang="en-US" altLang="zh-CN" dirty="0"/>
          </a:p>
          <a:p>
            <a:r>
              <a:rPr lang="zh-CN" altLang="en-US" dirty="0"/>
              <a:t>具体的场景 和情况</a:t>
            </a:r>
            <a:endParaRPr lang="en-US" altLang="zh-CN" dirty="0"/>
          </a:p>
          <a:p>
            <a:r>
              <a:rPr lang="zh-CN" altLang="en-US" dirty="0"/>
              <a:t>场景图 </a:t>
            </a:r>
            <a:r>
              <a:rPr lang="en-US" altLang="zh-CN" dirty="0"/>
              <a:t>+  </a:t>
            </a:r>
            <a:r>
              <a:rPr lang="zh-CN" altLang="en-US" dirty="0"/>
              <a:t>框架图</a:t>
            </a:r>
          </a:p>
        </p:txBody>
      </p:sp>
    </p:spTree>
    <p:extLst>
      <p:ext uri="{BB962C8B-B14F-4D97-AF65-F5344CB8AC3E}">
        <p14:creationId xmlns:p14="http://schemas.microsoft.com/office/powerpoint/2010/main" val="26684659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圆角 9">
            <a:extLst>
              <a:ext uri="{FF2B5EF4-FFF2-40B4-BE49-F238E27FC236}">
                <a16:creationId xmlns:a16="http://schemas.microsoft.com/office/drawing/2014/main" id="{850D218A-61E5-1E9F-9237-E4C38FAFF6B7}"/>
              </a:ext>
            </a:extLst>
          </p:cNvPr>
          <p:cNvSpPr/>
          <p:nvPr/>
        </p:nvSpPr>
        <p:spPr>
          <a:xfrm>
            <a:off x="225269" y="717505"/>
            <a:ext cx="4316747" cy="2033896"/>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文本框 4">
            <a:extLst>
              <a:ext uri="{FF2B5EF4-FFF2-40B4-BE49-F238E27FC236}">
                <a16:creationId xmlns:a16="http://schemas.microsoft.com/office/drawing/2014/main" id="{F669DB23-118C-94CD-8E55-594FE7AC8604}"/>
              </a:ext>
            </a:extLst>
          </p:cNvPr>
          <p:cNvSpPr txBox="1"/>
          <p:nvPr/>
        </p:nvSpPr>
        <p:spPr>
          <a:xfrm>
            <a:off x="230651" y="916782"/>
            <a:ext cx="4316748" cy="1569660"/>
          </a:xfrm>
          <a:prstGeom prst="rect">
            <a:avLst/>
          </a:prstGeom>
          <a:noFill/>
        </p:spPr>
        <p:txBody>
          <a:bodyPr wrap="square">
            <a:spAutoFit/>
          </a:bodyPr>
          <a:lstStyle/>
          <a:p>
            <a:r>
              <a:rPr lang="zh-CN" altLang="en-US" sz="1600" b="0" i="0" dirty="0">
                <a:solidFill>
                  <a:srgbClr val="475569"/>
                </a:solidFill>
                <a:effectLst/>
                <a:latin typeface="宋体" panose="02010600030101010101" pitchFamily="2" charset="-122"/>
                <a:ea typeface="宋体" panose="02010600030101010101" pitchFamily="2" charset="-122"/>
              </a:rPr>
              <a:t>高校</a:t>
            </a:r>
            <a:r>
              <a:rPr lang="en-US" altLang="zh-CN" sz="1600" b="0" i="0" dirty="0">
                <a:solidFill>
                  <a:srgbClr val="475569"/>
                </a:solidFill>
                <a:effectLst/>
                <a:latin typeface="宋体" panose="02010600030101010101" pitchFamily="2" charset="-122"/>
                <a:ea typeface="宋体" panose="02010600030101010101" pitchFamily="2" charset="-122"/>
              </a:rPr>
              <a:t>/</a:t>
            </a:r>
            <a:r>
              <a:rPr lang="zh-CN" altLang="en-US" sz="1600" b="0" i="0" dirty="0">
                <a:solidFill>
                  <a:srgbClr val="475569"/>
                </a:solidFill>
                <a:effectLst/>
                <a:latin typeface="宋体" panose="02010600030101010101" pitchFamily="2" charset="-122"/>
                <a:ea typeface="宋体" panose="02010600030101010101" pitchFamily="2" charset="-122"/>
              </a:rPr>
              <a:t>企业构建了大规模的学术论文引用网络数据集。该数据集每个节点代表一篇论文，节点属性包括论文标题、摘要、作者、发表年份等文本信息。节点之间的边表示论文之间的引用关系，形成了一个典型的文本属性图。该数据集被用于</a:t>
            </a:r>
            <a:r>
              <a:rPr lang="zh-CN" altLang="en-US" sz="1600" b="1" i="0" dirty="0">
                <a:solidFill>
                  <a:srgbClr val="FF0000"/>
                </a:solidFill>
                <a:effectLst/>
                <a:latin typeface="宋体" panose="02010600030101010101" pitchFamily="2" charset="-122"/>
                <a:ea typeface="宋体" panose="02010600030101010101" pitchFamily="2" charset="-122"/>
              </a:rPr>
              <a:t>论文推荐</a:t>
            </a:r>
            <a:r>
              <a:rPr lang="zh-CN" altLang="en-US" sz="1600" b="0" i="0" dirty="0">
                <a:solidFill>
                  <a:srgbClr val="475569"/>
                </a:solidFill>
                <a:effectLst/>
                <a:latin typeface="宋体" panose="02010600030101010101" pitchFamily="2" charset="-122"/>
                <a:ea typeface="宋体" panose="02010600030101010101" pitchFamily="2" charset="-122"/>
              </a:rPr>
              <a:t>、</a:t>
            </a:r>
            <a:r>
              <a:rPr lang="zh-CN" altLang="en-US" sz="1600" b="0" i="0" dirty="0">
                <a:solidFill>
                  <a:srgbClr val="FF0000"/>
                </a:solidFill>
                <a:effectLst/>
                <a:latin typeface="宋体" panose="02010600030101010101" pitchFamily="2" charset="-122"/>
                <a:ea typeface="宋体" panose="02010600030101010101" pitchFamily="2" charset="-122"/>
              </a:rPr>
              <a:t>学术趋势分析</a:t>
            </a:r>
            <a:r>
              <a:rPr lang="zh-CN" altLang="en-US" sz="1600" b="0" i="0" dirty="0">
                <a:solidFill>
                  <a:srgbClr val="475569"/>
                </a:solidFill>
                <a:effectLst/>
                <a:latin typeface="宋体" panose="02010600030101010101" pitchFamily="2" charset="-122"/>
                <a:ea typeface="宋体" panose="02010600030101010101" pitchFamily="2" charset="-122"/>
              </a:rPr>
              <a:t>等任务。</a:t>
            </a:r>
            <a:endParaRPr lang="zh-CN" altLang="en-US" sz="1600" dirty="0">
              <a:latin typeface="宋体" panose="02010600030101010101" pitchFamily="2" charset="-122"/>
              <a:ea typeface="宋体" panose="02010600030101010101" pitchFamily="2" charset="-122"/>
            </a:endParaRPr>
          </a:p>
        </p:txBody>
      </p:sp>
      <p:cxnSp>
        <p:nvCxnSpPr>
          <p:cNvPr id="7" name="直接箭头连接符 6">
            <a:extLst>
              <a:ext uri="{FF2B5EF4-FFF2-40B4-BE49-F238E27FC236}">
                <a16:creationId xmlns:a16="http://schemas.microsoft.com/office/drawing/2014/main" id="{DB46C542-114A-AF86-2C53-F52841BFCCE1}"/>
              </a:ext>
            </a:extLst>
          </p:cNvPr>
          <p:cNvCxnSpPr>
            <a:cxnSpLocks/>
            <a:stCxn id="5" idx="3"/>
          </p:cNvCxnSpPr>
          <p:nvPr/>
        </p:nvCxnSpPr>
        <p:spPr>
          <a:xfrm>
            <a:off x="4547399" y="1701612"/>
            <a:ext cx="82418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 name="文本框 8">
            <a:extLst>
              <a:ext uri="{FF2B5EF4-FFF2-40B4-BE49-F238E27FC236}">
                <a16:creationId xmlns:a16="http://schemas.microsoft.com/office/drawing/2014/main" id="{1D6CE2B7-34D8-BEEE-FC9F-E4C9BC98C0E4}"/>
              </a:ext>
            </a:extLst>
          </p:cNvPr>
          <p:cNvSpPr txBox="1"/>
          <p:nvPr/>
        </p:nvSpPr>
        <p:spPr>
          <a:xfrm>
            <a:off x="4636327" y="1332280"/>
            <a:ext cx="595035"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授权</a:t>
            </a:r>
          </a:p>
        </p:txBody>
      </p:sp>
      <p:sp>
        <p:nvSpPr>
          <p:cNvPr id="11" name="矩形: 圆角 10">
            <a:extLst>
              <a:ext uri="{FF2B5EF4-FFF2-40B4-BE49-F238E27FC236}">
                <a16:creationId xmlns:a16="http://schemas.microsoft.com/office/drawing/2014/main" id="{8D0ADD65-A84B-D0D5-0B06-BB5B961BAD89}"/>
              </a:ext>
            </a:extLst>
          </p:cNvPr>
          <p:cNvSpPr/>
          <p:nvPr/>
        </p:nvSpPr>
        <p:spPr>
          <a:xfrm>
            <a:off x="5358202" y="1409224"/>
            <a:ext cx="1808297" cy="584775"/>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文本框 11">
            <a:extLst>
              <a:ext uri="{FF2B5EF4-FFF2-40B4-BE49-F238E27FC236}">
                <a16:creationId xmlns:a16="http://schemas.microsoft.com/office/drawing/2014/main" id="{53CCC117-BF5C-50A0-C233-34755D7DCC5E}"/>
              </a:ext>
            </a:extLst>
          </p:cNvPr>
          <p:cNvSpPr txBox="1"/>
          <p:nvPr/>
        </p:nvSpPr>
        <p:spPr>
          <a:xfrm>
            <a:off x="5682024" y="1532335"/>
            <a:ext cx="1027504" cy="338554"/>
          </a:xfrm>
          <a:prstGeom prst="rect">
            <a:avLst/>
          </a:prstGeom>
          <a:noFill/>
        </p:spPr>
        <p:txBody>
          <a:bodyPr wrap="square">
            <a:spAutoFit/>
          </a:bodyPr>
          <a:lstStyle/>
          <a:p>
            <a:r>
              <a:rPr lang="zh-CN" altLang="en-US" sz="1600" b="0" i="0" dirty="0">
                <a:solidFill>
                  <a:srgbClr val="475569"/>
                </a:solidFill>
                <a:effectLst/>
                <a:latin typeface="宋体" panose="02010600030101010101" pitchFamily="2" charset="-122"/>
                <a:ea typeface="宋体" panose="02010600030101010101" pitchFamily="2" charset="-122"/>
              </a:rPr>
              <a:t>合法用户</a:t>
            </a:r>
            <a:endParaRPr lang="zh-CN" altLang="en-US" sz="1600" dirty="0">
              <a:latin typeface="宋体" panose="02010600030101010101" pitchFamily="2" charset="-122"/>
              <a:ea typeface="宋体" panose="02010600030101010101" pitchFamily="2" charset="-122"/>
            </a:endParaRPr>
          </a:p>
        </p:txBody>
      </p:sp>
      <p:cxnSp>
        <p:nvCxnSpPr>
          <p:cNvPr id="13" name="直接箭头连接符 12">
            <a:extLst>
              <a:ext uri="{FF2B5EF4-FFF2-40B4-BE49-F238E27FC236}">
                <a16:creationId xmlns:a16="http://schemas.microsoft.com/office/drawing/2014/main" id="{325B0AF7-1097-B769-4ADB-A0549B23FE0A}"/>
              </a:ext>
            </a:extLst>
          </p:cNvPr>
          <p:cNvCxnSpPr>
            <a:cxnSpLocks/>
          </p:cNvCxnSpPr>
          <p:nvPr/>
        </p:nvCxnSpPr>
        <p:spPr>
          <a:xfrm>
            <a:off x="7179885" y="1734453"/>
            <a:ext cx="82418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4" name="矩形: 圆角 13">
            <a:extLst>
              <a:ext uri="{FF2B5EF4-FFF2-40B4-BE49-F238E27FC236}">
                <a16:creationId xmlns:a16="http://schemas.microsoft.com/office/drawing/2014/main" id="{D6A4AC67-D7E1-AB9F-B79A-1755A3955A64}"/>
              </a:ext>
            </a:extLst>
          </p:cNvPr>
          <p:cNvSpPr/>
          <p:nvPr/>
        </p:nvSpPr>
        <p:spPr>
          <a:xfrm>
            <a:off x="8004073" y="1332278"/>
            <a:ext cx="1808297" cy="861461"/>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 name="文本框 14">
            <a:extLst>
              <a:ext uri="{FF2B5EF4-FFF2-40B4-BE49-F238E27FC236}">
                <a16:creationId xmlns:a16="http://schemas.microsoft.com/office/drawing/2014/main" id="{9C33603F-6DB3-E1E9-DCF9-C86E061104C2}"/>
              </a:ext>
            </a:extLst>
          </p:cNvPr>
          <p:cNvSpPr txBox="1"/>
          <p:nvPr/>
        </p:nvSpPr>
        <p:spPr>
          <a:xfrm>
            <a:off x="8263450" y="1442065"/>
            <a:ext cx="1415772" cy="584775"/>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训练模型，</a:t>
            </a:r>
            <a:endParaRPr lang="en-US" altLang="zh-CN" sz="1600" dirty="0">
              <a:latin typeface="宋体" panose="02010600030101010101" pitchFamily="2" charset="-122"/>
              <a:ea typeface="宋体" panose="02010600030101010101" pitchFamily="2" charset="-122"/>
            </a:endParaRPr>
          </a:p>
          <a:p>
            <a:r>
              <a:rPr lang="zh-CN" altLang="en-US" sz="1600" dirty="0">
                <a:latin typeface="宋体" panose="02010600030101010101" pitchFamily="2" charset="-122"/>
                <a:ea typeface="宋体" panose="02010600030101010101" pitchFamily="2" charset="-122"/>
              </a:rPr>
              <a:t>完成对应任务</a:t>
            </a:r>
          </a:p>
        </p:txBody>
      </p:sp>
      <p:sp>
        <p:nvSpPr>
          <p:cNvPr id="20" name="文本框 19">
            <a:extLst>
              <a:ext uri="{FF2B5EF4-FFF2-40B4-BE49-F238E27FC236}">
                <a16:creationId xmlns:a16="http://schemas.microsoft.com/office/drawing/2014/main" id="{A1632B4F-8778-4D71-80B5-1AAA2EF48DF4}"/>
              </a:ext>
            </a:extLst>
          </p:cNvPr>
          <p:cNvSpPr txBox="1"/>
          <p:nvPr/>
        </p:nvSpPr>
        <p:spPr>
          <a:xfrm>
            <a:off x="6586576" y="638108"/>
            <a:ext cx="1005403"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合法流程</a:t>
            </a:r>
          </a:p>
        </p:txBody>
      </p:sp>
      <p:cxnSp>
        <p:nvCxnSpPr>
          <p:cNvPr id="23" name="连接符: 肘形 22">
            <a:extLst>
              <a:ext uri="{FF2B5EF4-FFF2-40B4-BE49-F238E27FC236}">
                <a16:creationId xmlns:a16="http://schemas.microsoft.com/office/drawing/2014/main" id="{C37FD378-BACD-A016-5E6B-5EB316CE08C8}"/>
              </a:ext>
            </a:extLst>
          </p:cNvPr>
          <p:cNvCxnSpPr>
            <a:cxnSpLocks/>
            <a:stCxn id="10" idx="2"/>
          </p:cNvCxnSpPr>
          <p:nvPr/>
        </p:nvCxnSpPr>
        <p:spPr>
          <a:xfrm rot="16200000" flipH="1">
            <a:off x="3490123" y="1644921"/>
            <a:ext cx="738081" cy="2951040"/>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sp>
        <p:nvSpPr>
          <p:cNvPr id="26" name="文本框 25">
            <a:extLst>
              <a:ext uri="{FF2B5EF4-FFF2-40B4-BE49-F238E27FC236}">
                <a16:creationId xmlns:a16="http://schemas.microsoft.com/office/drawing/2014/main" id="{A160E60C-62B3-9B20-47F3-EC9D25791771}"/>
              </a:ext>
            </a:extLst>
          </p:cNvPr>
          <p:cNvSpPr txBox="1"/>
          <p:nvPr/>
        </p:nvSpPr>
        <p:spPr>
          <a:xfrm>
            <a:off x="2332685" y="2934275"/>
            <a:ext cx="800219"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未授权</a:t>
            </a:r>
          </a:p>
        </p:txBody>
      </p:sp>
      <p:sp>
        <p:nvSpPr>
          <p:cNvPr id="29" name="矩形: 圆角 28">
            <a:extLst>
              <a:ext uri="{FF2B5EF4-FFF2-40B4-BE49-F238E27FC236}">
                <a16:creationId xmlns:a16="http://schemas.microsoft.com/office/drawing/2014/main" id="{413BC1E6-0EE3-92A0-3260-DF1DA5D0202A}"/>
              </a:ext>
            </a:extLst>
          </p:cNvPr>
          <p:cNvSpPr/>
          <p:nvPr/>
        </p:nvSpPr>
        <p:spPr>
          <a:xfrm>
            <a:off x="5371588" y="3058751"/>
            <a:ext cx="1607375" cy="861461"/>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0" name="文本框 29">
            <a:extLst>
              <a:ext uri="{FF2B5EF4-FFF2-40B4-BE49-F238E27FC236}">
                <a16:creationId xmlns:a16="http://schemas.microsoft.com/office/drawing/2014/main" id="{98C9CB58-8A82-A071-1A5D-D3094B76CE59}"/>
              </a:ext>
            </a:extLst>
          </p:cNvPr>
          <p:cNvSpPr txBox="1"/>
          <p:nvPr/>
        </p:nvSpPr>
        <p:spPr>
          <a:xfrm>
            <a:off x="437083" y="4741877"/>
            <a:ext cx="1027504" cy="338554"/>
          </a:xfrm>
          <a:prstGeom prst="rect">
            <a:avLst/>
          </a:prstGeom>
          <a:noFill/>
        </p:spPr>
        <p:txBody>
          <a:bodyPr wrap="square">
            <a:spAutoFit/>
          </a:bodyPr>
          <a:lstStyle/>
          <a:p>
            <a:r>
              <a:rPr lang="zh-CN" altLang="en-US" sz="1600" dirty="0">
                <a:solidFill>
                  <a:srgbClr val="475569"/>
                </a:solidFill>
                <a:latin typeface="宋体" panose="02010600030101010101" pitchFamily="2" charset="-122"/>
                <a:ea typeface="宋体" panose="02010600030101010101" pitchFamily="2" charset="-122"/>
              </a:rPr>
              <a:t>文本语料</a:t>
            </a:r>
            <a:endParaRPr lang="zh-CN" altLang="en-US" sz="1600" dirty="0">
              <a:latin typeface="宋体" panose="02010600030101010101" pitchFamily="2" charset="-122"/>
              <a:ea typeface="宋体" panose="02010600030101010101" pitchFamily="2" charset="-122"/>
            </a:endParaRPr>
          </a:p>
        </p:txBody>
      </p:sp>
      <p:sp>
        <p:nvSpPr>
          <p:cNvPr id="31" name="矩形: 圆角 30">
            <a:extLst>
              <a:ext uri="{FF2B5EF4-FFF2-40B4-BE49-F238E27FC236}">
                <a16:creationId xmlns:a16="http://schemas.microsoft.com/office/drawing/2014/main" id="{5FCB3514-AB48-71A7-0514-CC967F235C78}"/>
              </a:ext>
            </a:extLst>
          </p:cNvPr>
          <p:cNvSpPr/>
          <p:nvPr/>
        </p:nvSpPr>
        <p:spPr>
          <a:xfrm>
            <a:off x="7393557" y="2698437"/>
            <a:ext cx="1607375" cy="506185"/>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2" name="矩形: 圆角 31">
            <a:extLst>
              <a:ext uri="{FF2B5EF4-FFF2-40B4-BE49-F238E27FC236}">
                <a16:creationId xmlns:a16="http://schemas.microsoft.com/office/drawing/2014/main" id="{81B1CD4A-3DF0-6915-8428-6212BAB9A429}"/>
              </a:ext>
            </a:extLst>
          </p:cNvPr>
          <p:cNvSpPr/>
          <p:nvPr/>
        </p:nvSpPr>
        <p:spPr>
          <a:xfrm>
            <a:off x="7401307" y="3844631"/>
            <a:ext cx="1607375" cy="506185"/>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3" name="矩形: 圆角 32">
            <a:extLst>
              <a:ext uri="{FF2B5EF4-FFF2-40B4-BE49-F238E27FC236}">
                <a16:creationId xmlns:a16="http://schemas.microsoft.com/office/drawing/2014/main" id="{2129D9E2-E2B2-1828-7F65-0B67A81EC345}"/>
              </a:ext>
            </a:extLst>
          </p:cNvPr>
          <p:cNvSpPr/>
          <p:nvPr/>
        </p:nvSpPr>
        <p:spPr>
          <a:xfrm>
            <a:off x="7459762" y="4911155"/>
            <a:ext cx="1607375" cy="614567"/>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4" name="文本框 33">
            <a:extLst>
              <a:ext uri="{FF2B5EF4-FFF2-40B4-BE49-F238E27FC236}">
                <a16:creationId xmlns:a16="http://schemas.microsoft.com/office/drawing/2014/main" id="{32C8588F-814E-1EB1-43F9-43812B482683}"/>
              </a:ext>
            </a:extLst>
          </p:cNvPr>
          <p:cNvSpPr txBox="1"/>
          <p:nvPr/>
        </p:nvSpPr>
        <p:spPr>
          <a:xfrm>
            <a:off x="7393557" y="2782252"/>
            <a:ext cx="1923027" cy="338554"/>
          </a:xfrm>
          <a:prstGeom prst="rect">
            <a:avLst/>
          </a:prstGeom>
          <a:noFill/>
        </p:spPr>
        <p:txBody>
          <a:bodyPr wrap="square">
            <a:spAutoFit/>
          </a:bodyPr>
          <a:lstStyle/>
          <a:p>
            <a:r>
              <a:rPr lang="zh-CN" altLang="en-US" sz="1600" b="1" i="0" dirty="0">
                <a:solidFill>
                  <a:srgbClr val="475569"/>
                </a:solidFill>
                <a:effectLst/>
                <a:latin typeface="宋体" panose="02010600030101010101" pitchFamily="2" charset="-122"/>
                <a:ea typeface="宋体" panose="02010600030101010101" pitchFamily="2" charset="-122"/>
              </a:rPr>
              <a:t>数据篡改与伪造</a:t>
            </a:r>
            <a:endParaRPr lang="zh-CN" altLang="en-US" sz="1600" dirty="0">
              <a:latin typeface="宋体" panose="02010600030101010101" pitchFamily="2" charset="-122"/>
              <a:ea typeface="宋体" panose="02010600030101010101" pitchFamily="2" charset="-122"/>
            </a:endParaRPr>
          </a:p>
        </p:txBody>
      </p:sp>
      <p:sp>
        <p:nvSpPr>
          <p:cNvPr id="35" name="文本框 34">
            <a:extLst>
              <a:ext uri="{FF2B5EF4-FFF2-40B4-BE49-F238E27FC236}">
                <a16:creationId xmlns:a16="http://schemas.microsoft.com/office/drawing/2014/main" id="{97B78132-C2BB-7EED-1EA2-460790E034CE}"/>
              </a:ext>
            </a:extLst>
          </p:cNvPr>
          <p:cNvSpPr txBox="1"/>
          <p:nvPr/>
        </p:nvSpPr>
        <p:spPr>
          <a:xfrm>
            <a:off x="7393557" y="3935365"/>
            <a:ext cx="1739784" cy="338554"/>
          </a:xfrm>
          <a:prstGeom prst="rect">
            <a:avLst/>
          </a:prstGeom>
          <a:noFill/>
        </p:spPr>
        <p:txBody>
          <a:bodyPr wrap="square">
            <a:spAutoFit/>
          </a:bodyPr>
          <a:lstStyle/>
          <a:p>
            <a:r>
              <a:rPr lang="zh-CN" altLang="en-US" sz="1600" dirty="0">
                <a:solidFill>
                  <a:srgbClr val="475569"/>
                </a:solidFill>
                <a:latin typeface="宋体" panose="02010600030101010101" pitchFamily="2" charset="-122"/>
                <a:ea typeface="宋体" panose="02010600030101010101" pitchFamily="2" charset="-122"/>
              </a:rPr>
              <a:t>部分泄露与拆分</a:t>
            </a:r>
            <a:endParaRPr lang="zh-CN" altLang="en-US" sz="1600" dirty="0">
              <a:latin typeface="宋体" panose="02010600030101010101" pitchFamily="2" charset="-122"/>
              <a:ea typeface="宋体" panose="02010600030101010101" pitchFamily="2" charset="-122"/>
            </a:endParaRPr>
          </a:p>
        </p:txBody>
      </p:sp>
      <p:sp>
        <p:nvSpPr>
          <p:cNvPr id="36" name="文本框 35">
            <a:extLst>
              <a:ext uri="{FF2B5EF4-FFF2-40B4-BE49-F238E27FC236}">
                <a16:creationId xmlns:a16="http://schemas.microsoft.com/office/drawing/2014/main" id="{2B30FC10-BA81-846C-0E40-6CAFE5BE4FFE}"/>
              </a:ext>
            </a:extLst>
          </p:cNvPr>
          <p:cNvSpPr txBox="1"/>
          <p:nvPr/>
        </p:nvSpPr>
        <p:spPr>
          <a:xfrm>
            <a:off x="7472526" y="5049161"/>
            <a:ext cx="1607375" cy="338554"/>
          </a:xfrm>
          <a:prstGeom prst="rect">
            <a:avLst/>
          </a:prstGeom>
          <a:noFill/>
        </p:spPr>
        <p:txBody>
          <a:bodyPr wrap="square">
            <a:spAutoFit/>
          </a:bodyPr>
          <a:lstStyle/>
          <a:p>
            <a:r>
              <a:rPr lang="zh-CN" altLang="en-US" sz="1600" dirty="0">
                <a:solidFill>
                  <a:srgbClr val="475569"/>
                </a:solidFill>
                <a:latin typeface="宋体" panose="02010600030101010101" pitchFamily="2" charset="-122"/>
                <a:ea typeface="宋体" panose="02010600030101010101" pitchFamily="2" charset="-122"/>
              </a:rPr>
              <a:t>合并与混合攻击</a:t>
            </a:r>
            <a:endParaRPr lang="zh-CN" altLang="en-US" sz="1600" dirty="0">
              <a:latin typeface="宋体" panose="02010600030101010101" pitchFamily="2" charset="-122"/>
              <a:ea typeface="宋体" panose="02010600030101010101" pitchFamily="2" charset="-122"/>
            </a:endParaRPr>
          </a:p>
        </p:txBody>
      </p:sp>
      <p:cxnSp>
        <p:nvCxnSpPr>
          <p:cNvPr id="38" name="直接箭头连接符 37">
            <a:extLst>
              <a:ext uri="{FF2B5EF4-FFF2-40B4-BE49-F238E27FC236}">
                <a16:creationId xmlns:a16="http://schemas.microsoft.com/office/drawing/2014/main" id="{F777F668-7FDB-2D3F-EAA5-B81CE0D7AB4E}"/>
              </a:ext>
            </a:extLst>
          </p:cNvPr>
          <p:cNvCxnSpPr>
            <a:cxnSpLocks/>
            <a:stCxn id="29" idx="3"/>
            <a:endCxn id="31" idx="1"/>
          </p:cNvCxnSpPr>
          <p:nvPr/>
        </p:nvCxnSpPr>
        <p:spPr>
          <a:xfrm flipV="1">
            <a:off x="6978963" y="2951530"/>
            <a:ext cx="414594" cy="53795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1" name="直接箭头连接符 40">
            <a:extLst>
              <a:ext uri="{FF2B5EF4-FFF2-40B4-BE49-F238E27FC236}">
                <a16:creationId xmlns:a16="http://schemas.microsoft.com/office/drawing/2014/main" id="{7D009E86-271F-47D3-8B85-7854C0085CB4}"/>
              </a:ext>
            </a:extLst>
          </p:cNvPr>
          <p:cNvCxnSpPr>
            <a:stCxn id="29" idx="3"/>
            <a:endCxn id="35" idx="1"/>
          </p:cNvCxnSpPr>
          <p:nvPr/>
        </p:nvCxnSpPr>
        <p:spPr>
          <a:xfrm>
            <a:off x="6978963" y="3489482"/>
            <a:ext cx="414594" cy="61516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3" name="直接箭头连接符 42">
            <a:extLst>
              <a:ext uri="{FF2B5EF4-FFF2-40B4-BE49-F238E27FC236}">
                <a16:creationId xmlns:a16="http://schemas.microsoft.com/office/drawing/2014/main" id="{4BC6AF9C-51E0-19D2-3767-A583057E094A}"/>
              </a:ext>
            </a:extLst>
          </p:cNvPr>
          <p:cNvCxnSpPr>
            <a:stCxn id="29" idx="3"/>
            <a:endCxn id="36" idx="1"/>
          </p:cNvCxnSpPr>
          <p:nvPr/>
        </p:nvCxnSpPr>
        <p:spPr>
          <a:xfrm>
            <a:off x="6978963" y="3489482"/>
            <a:ext cx="493563" cy="172895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5" name="直接箭头连接符 44">
            <a:extLst>
              <a:ext uri="{FF2B5EF4-FFF2-40B4-BE49-F238E27FC236}">
                <a16:creationId xmlns:a16="http://schemas.microsoft.com/office/drawing/2014/main" id="{3C6561DA-E812-7AC2-7B51-EB74829FD801}"/>
              </a:ext>
            </a:extLst>
          </p:cNvPr>
          <p:cNvCxnSpPr/>
          <p:nvPr/>
        </p:nvCxnSpPr>
        <p:spPr>
          <a:xfrm>
            <a:off x="9000932" y="2951530"/>
            <a:ext cx="713030" cy="96868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8" name="直接箭头连接符 47">
            <a:extLst>
              <a:ext uri="{FF2B5EF4-FFF2-40B4-BE49-F238E27FC236}">
                <a16:creationId xmlns:a16="http://schemas.microsoft.com/office/drawing/2014/main" id="{C642BD29-4774-9685-20E6-C1CF4DEACD0B}"/>
              </a:ext>
            </a:extLst>
          </p:cNvPr>
          <p:cNvCxnSpPr>
            <a:stCxn id="35" idx="3"/>
          </p:cNvCxnSpPr>
          <p:nvPr/>
        </p:nvCxnSpPr>
        <p:spPr>
          <a:xfrm flipV="1">
            <a:off x="9133341" y="3920212"/>
            <a:ext cx="580621" cy="18443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0" name="直接箭头连接符 49">
            <a:extLst>
              <a:ext uri="{FF2B5EF4-FFF2-40B4-BE49-F238E27FC236}">
                <a16:creationId xmlns:a16="http://schemas.microsoft.com/office/drawing/2014/main" id="{40FFEC07-650A-1CFF-2687-A7061F7E3100}"/>
              </a:ext>
            </a:extLst>
          </p:cNvPr>
          <p:cNvCxnSpPr>
            <a:stCxn id="36" idx="3"/>
          </p:cNvCxnSpPr>
          <p:nvPr/>
        </p:nvCxnSpPr>
        <p:spPr>
          <a:xfrm flipV="1">
            <a:off x="9079901" y="3935365"/>
            <a:ext cx="634061" cy="128307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1" name="矩形: 圆角 50">
            <a:extLst>
              <a:ext uri="{FF2B5EF4-FFF2-40B4-BE49-F238E27FC236}">
                <a16:creationId xmlns:a16="http://schemas.microsoft.com/office/drawing/2014/main" id="{AE2FCC59-F790-5658-81BA-58FDD811A44A}"/>
              </a:ext>
            </a:extLst>
          </p:cNvPr>
          <p:cNvSpPr/>
          <p:nvPr/>
        </p:nvSpPr>
        <p:spPr>
          <a:xfrm>
            <a:off x="9726726" y="3610785"/>
            <a:ext cx="1272824" cy="618853"/>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2" name="文本框 51">
            <a:extLst>
              <a:ext uri="{FF2B5EF4-FFF2-40B4-BE49-F238E27FC236}">
                <a16:creationId xmlns:a16="http://schemas.microsoft.com/office/drawing/2014/main" id="{90989AE6-E2AA-2D90-C0CE-D7E72E699721}"/>
              </a:ext>
            </a:extLst>
          </p:cNvPr>
          <p:cNvSpPr txBox="1"/>
          <p:nvPr/>
        </p:nvSpPr>
        <p:spPr>
          <a:xfrm>
            <a:off x="9904318" y="3750699"/>
            <a:ext cx="1107996" cy="369332"/>
          </a:xfrm>
          <a:prstGeom prst="rect">
            <a:avLst/>
          </a:prstGeom>
          <a:noFill/>
        </p:spPr>
        <p:txBody>
          <a:bodyPr wrap="none" rtlCol="0">
            <a:spAutoFit/>
          </a:bodyPr>
          <a:lstStyle/>
          <a:p>
            <a:r>
              <a:rPr lang="zh-CN" altLang="en-US" sz="1800" dirty="0">
                <a:latin typeface="宋体" panose="02010600030101010101" pitchFamily="2" charset="-122"/>
                <a:ea typeface="宋体" panose="02010600030101010101" pitchFamily="2" charset="-122"/>
              </a:rPr>
              <a:t>训练模型</a:t>
            </a:r>
            <a:endParaRPr lang="zh-CN" altLang="en-US" dirty="0"/>
          </a:p>
        </p:txBody>
      </p:sp>
      <p:sp>
        <p:nvSpPr>
          <p:cNvPr id="53" name="矩形: 圆角 52">
            <a:extLst>
              <a:ext uri="{FF2B5EF4-FFF2-40B4-BE49-F238E27FC236}">
                <a16:creationId xmlns:a16="http://schemas.microsoft.com/office/drawing/2014/main" id="{E7CCC487-4DC0-5644-F2B5-47BBCD92888F}"/>
              </a:ext>
            </a:extLst>
          </p:cNvPr>
          <p:cNvSpPr/>
          <p:nvPr/>
        </p:nvSpPr>
        <p:spPr>
          <a:xfrm>
            <a:off x="111183" y="4603871"/>
            <a:ext cx="1835292" cy="614567"/>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4" name="文本框 53">
            <a:extLst>
              <a:ext uri="{FF2B5EF4-FFF2-40B4-BE49-F238E27FC236}">
                <a16:creationId xmlns:a16="http://schemas.microsoft.com/office/drawing/2014/main" id="{E373C690-B9EA-2467-16F8-6FEECDAC2357}"/>
              </a:ext>
            </a:extLst>
          </p:cNvPr>
          <p:cNvSpPr txBox="1"/>
          <p:nvPr/>
        </p:nvSpPr>
        <p:spPr>
          <a:xfrm>
            <a:off x="3241448" y="4059110"/>
            <a:ext cx="1027504" cy="338554"/>
          </a:xfrm>
          <a:prstGeom prst="rect">
            <a:avLst/>
          </a:prstGeom>
          <a:noFill/>
        </p:spPr>
        <p:txBody>
          <a:bodyPr wrap="square">
            <a:spAutoFit/>
          </a:bodyPr>
          <a:lstStyle/>
          <a:p>
            <a:r>
              <a:rPr lang="zh-CN" altLang="en-US" sz="1600" dirty="0">
                <a:solidFill>
                  <a:srgbClr val="475569"/>
                </a:solidFill>
                <a:latin typeface="宋体" panose="02010600030101010101" pitchFamily="2" charset="-122"/>
                <a:ea typeface="宋体" panose="02010600030101010101" pitchFamily="2" charset="-122"/>
              </a:rPr>
              <a:t>内容重写</a:t>
            </a:r>
            <a:endParaRPr lang="zh-CN" altLang="en-US" sz="1600" dirty="0">
              <a:latin typeface="宋体" panose="02010600030101010101" pitchFamily="2" charset="-122"/>
              <a:ea typeface="宋体" panose="02010600030101010101" pitchFamily="2" charset="-122"/>
            </a:endParaRPr>
          </a:p>
        </p:txBody>
      </p:sp>
      <p:cxnSp>
        <p:nvCxnSpPr>
          <p:cNvPr id="56" name="直接箭头连接符 55">
            <a:extLst>
              <a:ext uri="{FF2B5EF4-FFF2-40B4-BE49-F238E27FC236}">
                <a16:creationId xmlns:a16="http://schemas.microsoft.com/office/drawing/2014/main" id="{156B3AD2-D255-9860-B5FA-F02C0542A21B}"/>
              </a:ext>
            </a:extLst>
          </p:cNvPr>
          <p:cNvCxnSpPr>
            <a:stCxn id="53" idx="3"/>
          </p:cNvCxnSpPr>
          <p:nvPr/>
        </p:nvCxnSpPr>
        <p:spPr>
          <a:xfrm flipV="1">
            <a:off x="1946475" y="4300570"/>
            <a:ext cx="810607" cy="61058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8" name="直接箭头连接符 57">
            <a:extLst>
              <a:ext uri="{FF2B5EF4-FFF2-40B4-BE49-F238E27FC236}">
                <a16:creationId xmlns:a16="http://schemas.microsoft.com/office/drawing/2014/main" id="{F18750E0-47CF-03D9-B0F0-BF3A04A2A9A3}"/>
              </a:ext>
            </a:extLst>
          </p:cNvPr>
          <p:cNvCxnSpPr>
            <a:stCxn id="53" idx="3"/>
          </p:cNvCxnSpPr>
          <p:nvPr/>
        </p:nvCxnSpPr>
        <p:spPr>
          <a:xfrm>
            <a:off x="1946475" y="4911155"/>
            <a:ext cx="1027931" cy="2908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0" name="直接箭头连接符 59">
            <a:extLst>
              <a:ext uri="{FF2B5EF4-FFF2-40B4-BE49-F238E27FC236}">
                <a16:creationId xmlns:a16="http://schemas.microsoft.com/office/drawing/2014/main" id="{90A0ACC2-C06C-AB81-3FED-332A8E589A5F}"/>
              </a:ext>
            </a:extLst>
          </p:cNvPr>
          <p:cNvCxnSpPr>
            <a:stCxn id="53" idx="3"/>
          </p:cNvCxnSpPr>
          <p:nvPr/>
        </p:nvCxnSpPr>
        <p:spPr>
          <a:xfrm>
            <a:off x="1946475" y="4911155"/>
            <a:ext cx="888516" cy="56214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61" name="矩形: 圆角 60">
            <a:extLst>
              <a:ext uri="{FF2B5EF4-FFF2-40B4-BE49-F238E27FC236}">
                <a16:creationId xmlns:a16="http://schemas.microsoft.com/office/drawing/2014/main" id="{57AE0250-E8C1-E830-0449-23F23DD666AF}"/>
              </a:ext>
            </a:extLst>
          </p:cNvPr>
          <p:cNvSpPr/>
          <p:nvPr/>
        </p:nvSpPr>
        <p:spPr>
          <a:xfrm>
            <a:off x="2974406" y="3998234"/>
            <a:ext cx="1607375" cy="506185"/>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2" name="矩形: 圆角 61">
            <a:extLst>
              <a:ext uri="{FF2B5EF4-FFF2-40B4-BE49-F238E27FC236}">
                <a16:creationId xmlns:a16="http://schemas.microsoft.com/office/drawing/2014/main" id="{1493009D-3142-096F-00F1-1BDFF179469E}"/>
              </a:ext>
            </a:extLst>
          </p:cNvPr>
          <p:cNvSpPr/>
          <p:nvPr/>
        </p:nvSpPr>
        <p:spPr>
          <a:xfrm>
            <a:off x="2984999" y="4658061"/>
            <a:ext cx="1607375" cy="506185"/>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3" name="矩形: 圆角 62">
            <a:extLst>
              <a:ext uri="{FF2B5EF4-FFF2-40B4-BE49-F238E27FC236}">
                <a16:creationId xmlns:a16="http://schemas.microsoft.com/office/drawing/2014/main" id="{B3717332-AFFB-FB25-CAAA-C6E46D74FC67}"/>
              </a:ext>
            </a:extLst>
          </p:cNvPr>
          <p:cNvSpPr/>
          <p:nvPr/>
        </p:nvSpPr>
        <p:spPr>
          <a:xfrm>
            <a:off x="2974406" y="5303130"/>
            <a:ext cx="1607375" cy="506185"/>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4" name="文本框 63">
            <a:extLst>
              <a:ext uri="{FF2B5EF4-FFF2-40B4-BE49-F238E27FC236}">
                <a16:creationId xmlns:a16="http://schemas.microsoft.com/office/drawing/2014/main" id="{F8F41138-6926-FF0A-E869-69C00C764D20}"/>
              </a:ext>
            </a:extLst>
          </p:cNvPr>
          <p:cNvSpPr txBox="1"/>
          <p:nvPr/>
        </p:nvSpPr>
        <p:spPr>
          <a:xfrm>
            <a:off x="5659472" y="3320204"/>
            <a:ext cx="1027504" cy="338554"/>
          </a:xfrm>
          <a:prstGeom prst="rect">
            <a:avLst/>
          </a:prstGeom>
          <a:noFill/>
        </p:spPr>
        <p:txBody>
          <a:bodyPr wrap="square">
            <a:spAutoFit/>
          </a:bodyPr>
          <a:lstStyle/>
          <a:p>
            <a:r>
              <a:rPr lang="zh-CN" altLang="en-US" sz="1600" dirty="0">
                <a:solidFill>
                  <a:srgbClr val="475569"/>
                </a:solidFill>
                <a:latin typeface="宋体" panose="02010600030101010101" pitchFamily="2" charset="-122"/>
                <a:ea typeface="宋体" panose="02010600030101010101" pitchFamily="2" charset="-122"/>
              </a:rPr>
              <a:t>非法</a:t>
            </a:r>
            <a:r>
              <a:rPr lang="zh-CN" altLang="en-US" sz="1600" b="0" i="0" dirty="0">
                <a:solidFill>
                  <a:srgbClr val="475569"/>
                </a:solidFill>
                <a:effectLst/>
                <a:latin typeface="宋体" panose="02010600030101010101" pitchFamily="2" charset="-122"/>
                <a:ea typeface="宋体" panose="02010600030101010101" pitchFamily="2" charset="-122"/>
              </a:rPr>
              <a:t>用户</a:t>
            </a:r>
            <a:endParaRPr lang="zh-CN" altLang="en-US" sz="1600" dirty="0">
              <a:latin typeface="宋体" panose="02010600030101010101" pitchFamily="2" charset="-122"/>
              <a:ea typeface="宋体" panose="02010600030101010101" pitchFamily="2" charset="-122"/>
            </a:endParaRPr>
          </a:p>
        </p:txBody>
      </p:sp>
      <p:sp>
        <p:nvSpPr>
          <p:cNvPr id="65" name="文本框 64">
            <a:extLst>
              <a:ext uri="{FF2B5EF4-FFF2-40B4-BE49-F238E27FC236}">
                <a16:creationId xmlns:a16="http://schemas.microsoft.com/office/drawing/2014/main" id="{B60A09D7-AA00-04BF-1E5D-9E86ED96BE65}"/>
              </a:ext>
            </a:extLst>
          </p:cNvPr>
          <p:cNvSpPr txBox="1"/>
          <p:nvPr/>
        </p:nvSpPr>
        <p:spPr>
          <a:xfrm>
            <a:off x="3274934" y="4741877"/>
            <a:ext cx="1027504" cy="338554"/>
          </a:xfrm>
          <a:prstGeom prst="rect">
            <a:avLst/>
          </a:prstGeom>
          <a:noFill/>
        </p:spPr>
        <p:txBody>
          <a:bodyPr wrap="square">
            <a:spAutoFit/>
          </a:bodyPr>
          <a:lstStyle/>
          <a:p>
            <a:r>
              <a:rPr lang="zh-CN" altLang="en-US" sz="1600" dirty="0">
                <a:solidFill>
                  <a:srgbClr val="475569"/>
                </a:solidFill>
                <a:latin typeface="宋体" panose="02010600030101010101" pitchFamily="2" charset="-122"/>
                <a:ea typeface="宋体" panose="02010600030101010101" pitchFamily="2" charset="-122"/>
              </a:rPr>
              <a:t>数据伪装</a:t>
            </a:r>
            <a:endParaRPr lang="zh-CN" altLang="en-US" sz="1600" dirty="0">
              <a:latin typeface="宋体" panose="02010600030101010101" pitchFamily="2" charset="-122"/>
              <a:ea typeface="宋体" panose="02010600030101010101" pitchFamily="2" charset="-122"/>
            </a:endParaRPr>
          </a:p>
        </p:txBody>
      </p:sp>
      <p:sp>
        <p:nvSpPr>
          <p:cNvPr id="2" name="文本框 1">
            <a:extLst>
              <a:ext uri="{FF2B5EF4-FFF2-40B4-BE49-F238E27FC236}">
                <a16:creationId xmlns:a16="http://schemas.microsoft.com/office/drawing/2014/main" id="{59D842B6-99AA-3B62-A8C1-994CB188783E}"/>
              </a:ext>
            </a:extLst>
          </p:cNvPr>
          <p:cNvSpPr txBox="1"/>
          <p:nvPr/>
        </p:nvSpPr>
        <p:spPr>
          <a:xfrm>
            <a:off x="2824692" y="5247524"/>
            <a:ext cx="1907547" cy="584775"/>
          </a:xfrm>
          <a:prstGeom prst="rect">
            <a:avLst/>
          </a:prstGeom>
          <a:noFill/>
        </p:spPr>
        <p:txBody>
          <a:bodyPr wrap="square">
            <a:spAutoFit/>
          </a:bodyPr>
          <a:lstStyle/>
          <a:p>
            <a:pPr algn="ctr" fontAlgn="base"/>
            <a:r>
              <a:rPr lang="en-US" altLang="zh-CN" sz="1600" i="0" dirty="0">
                <a:solidFill>
                  <a:srgbClr val="475569"/>
                </a:solidFill>
                <a:effectLst/>
                <a:latin typeface="宋体" panose="02010600030101010101" pitchFamily="2" charset="-122"/>
                <a:ea typeface="宋体" panose="02010600030101010101" pitchFamily="2" charset="-122"/>
              </a:rPr>
              <a:t>API</a:t>
            </a:r>
            <a:r>
              <a:rPr lang="zh-CN" altLang="en-US" sz="1600" i="0" dirty="0">
                <a:solidFill>
                  <a:srgbClr val="475569"/>
                </a:solidFill>
                <a:effectLst/>
                <a:latin typeface="宋体" panose="02010600030101010101" pitchFamily="2" charset="-122"/>
                <a:ea typeface="宋体" panose="02010600030101010101" pitchFamily="2" charset="-122"/>
              </a:rPr>
              <a:t>抽取</a:t>
            </a:r>
            <a:endParaRPr lang="en-US" altLang="zh-CN" sz="1600" i="0" dirty="0">
              <a:solidFill>
                <a:srgbClr val="475569"/>
              </a:solidFill>
              <a:effectLst/>
              <a:latin typeface="宋体" panose="02010600030101010101" pitchFamily="2" charset="-122"/>
              <a:ea typeface="宋体" panose="02010600030101010101" pitchFamily="2" charset="-122"/>
            </a:endParaRPr>
          </a:p>
          <a:p>
            <a:pPr algn="ctr" fontAlgn="base"/>
            <a:r>
              <a:rPr lang="zh-CN" altLang="en-US" sz="1600" i="0" dirty="0">
                <a:solidFill>
                  <a:srgbClr val="475569"/>
                </a:solidFill>
                <a:effectLst/>
                <a:latin typeface="宋体" panose="02010600030101010101" pitchFamily="2" charset="-122"/>
                <a:ea typeface="宋体" panose="02010600030101010101" pitchFamily="2" charset="-122"/>
              </a:rPr>
              <a:t>模型反推</a:t>
            </a:r>
          </a:p>
        </p:txBody>
      </p:sp>
    </p:spTree>
    <p:extLst>
      <p:ext uri="{BB962C8B-B14F-4D97-AF65-F5344CB8AC3E}">
        <p14:creationId xmlns:p14="http://schemas.microsoft.com/office/powerpoint/2010/main" val="1279976240"/>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3067</TotalTime>
  <Words>4212</Words>
  <Application>Microsoft Office PowerPoint</Application>
  <PresentationFormat>宽屏</PresentationFormat>
  <Paragraphs>448</Paragraphs>
  <Slides>48</Slides>
  <Notes>0</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48</vt:i4>
      </vt:variant>
    </vt:vector>
  </HeadingPairs>
  <TitlesOfParts>
    <vt:vector size="60" baseType="lpstr">
      <vt:lpstr>quote-cjk-patch</vt:lpstr>
      <vt:lpstr>SimSong</vt:lpstr>
      <vt:lpstr>等线</vt:lpstr>
      <vt:lpstr>等线 Light</vt:lpstr>
      <vt:lpstr>宋体</vt:lpstr>
      <vt:lpstr>Arial</vt:lpstr>
      <vt:lpstr>Cambria Math</vt:lpstr>
      <vt:lpstr>Courier New</vt:lpstr>
      <vt:lpstr>Symbol</vt:lpstr>
      <vt:lpstr>Times New Roman</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莫力源</dc:creator>
  <cp:lastModifiedBy>海 人</cp:lastModifiedBy>
  <cp:revision>1319</cp:revision>
  <dcterms:created xsi:type="dcterms:W3CDTF">2025-08-14T07:06:40Z</dcterms:created>
  <dcterms:modified xsi:type="dcterms:W3CDTF">2025-11-19T15:19:13Z</dcterms:modified>
</cp:coreProperties>
</file>